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31"/>
  </p:notesMasterIdLst>
  <p:handoutMasterIdLst>
    <p:handoutMasterId r:id="rId32"/>
  </p:handoutMasterIdLst>
  <p:sldIdLst>
    <p:sldId id="318" r:id="rId5"/>
    <p:sldId id="375" r:id="rId6"/>
    <p:sldId id="387" r:id="rId7"/>
    <p:sldId id="346" r:id="rId8"/>
    <p:sldId id="322" r:id="rId9"/>
    <p:sldId id="327" r:id="rId10"/>
    <p:sldId id="328" r:id="rId11"/>
    <p:sldId id="402" r:id="rId12"/>
    <p:sldId id="407" r:id="rId13"/>
    <p:sldId id="400" r:id="rId14"/>
    <p:sldId id="388" r:id="rId15"/>
    <p:sldId id="403" r:id="rId16"/>
    <p:sldId id="404" r:id="rId17"/>
    <p:sldId id="405" r:id="rId18"/>
    <p:sldId id="406" r:id="rId19"/>
    <p:sldId id="331" r:id="rId20"/>
    <p:sldId id="339" r:id="rId21"/>
    <p:sldId id="399" r:id="rId22"/>
    <p:sldId id="401" r:id="rId23"/>
    <p:sldId id="316" r:id="rId24"/>
    <p:sldId id="392" r:id="rId25"/>
    <p:sldId id="347" r:id="rId26"/>
    <p:sldId id="393" r:id="rId27"/>
    <p:sldId id="394" r:id="rId28"/>
    <p:sldId id="395" r:id="rId29"/>
    <p:sldId id="364" r:id="rId30"/>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F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8" autoAdjust="0"/>
    <p:restoredTop sz="80140" autoAdjust="0"/>
  </p:normalViewPr>
  <p:slideViewPr>
    <p:cSldViewPr snapToGrid="0">
      <p:cViewPr varScale="1">
        <p:scale>
          <a:sx n="65" d="100"/>
          <a:sy n="65" d="100"/>
        </p:scale>
        <p:origin x="684"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el dmitriev" userId="4ec314bcc5f5b3c6" providerId="LiveId" clId="{3C270FDB-8C65-4CA9-859B-BC7A406CF22D}"/>
    <pc:docChg chg="undo custSel addSld modSld sldOrd">
      <pc:chgData name="Pavel dmitriev" userId="4ec314bcc5f5b3c6" providerId="LiveId" clId="{3C270FDB-8C65-4CA9-859B-BC7A406CF22D}" dt="2017-08-06T23:12:32.047" v="4080" actId="20577"/>
      <pc:docMkLst>
        <pc:docMk/>
      </pc:docMkLst>
      <pc:sldChg chg="modSp">
        <pc:chgData name="Pavel dmitriev" userId="4ec314bcc5f5b3c6" providerId="LiveId" clId="{3C270FDB-8C65-4CA9-859B-BC7A406CF22D}" dt="2017-08-03T17:15:30.666" v="3704" actId="20577"/>
        <pc:sldMkLst>
          <pc:docMk/>
          <pc:sldMk cId="2240294734" sldId="318"/>
        </pc:sldMkLst>
        <pc:spChg chg="mod">
          <ac:chgData name="Pavel dmitriev" userId="4ec314bcc5f5b3c6" providerId="LiveId" clId="{3C270FDB-8C65-4CA9-859B-BC7A406CF22D}" dt="2017-08-03T17:15:30.666" v="3704" actId="20577"/>
          <ac:spMkLst>
            <pc:docMk/>
            <pc:sldMk cId="2240294734" sldId="318"/>
            <ac:spMk id="3" creationId="{AA5FFE17-D42F-4D2C-9900-9D8DC3FB6134}"/>
          </ac:spMkLst>
        </pc:spChg>
      </pc:sldChg>
      <pc:sldChg chg="modSp modAnim modNotesTx">
        <pc:chgData name="Pavel dmitriev" userId="4ec314bcc5f5b3c6" providerId="LiveId" clId="{3C270FDB-8C65-4CA9-859B-BC7A406CF22D}" dt="2017-08-03T18:05:57.293" v="3719" actId="20577"/>
        <pc:sldMkLst>
          <pc:docMk/>
          <pc:sldMk cId="2835032760" sldId="322"/>
        </pc:sldMkLst>
        <pc:spChg chg="mod">
          <ac:chgData name="Pavel dmitriev" userId="4ec314bcc5f5b3c6" providerId="LiveId" clId="{3C270FDB-8C65-4CA9-859B-BC7A406CF22D}" dt="2017-08-03T01:07:23.163" v="3431" actId="20577"/>
          <ac:spMkLst>
            <pc:docMk/>
            <pc:sldMk cId="2835032760" sldId="322"/>
            <ac:spMk id="3" creationId="{23CD2E18-5548-4436-BECF-44A9F65847EB}"/>
          </ac:spMkLst>
        </pc:spChg>
        <pc:spChg chg="mod">
          <ac:chgData name="Pavel dmitriev" userId="4ec314bcc5f5b3c6" providerId="LiveId" clId="{3C270FDB-8C65-4CA9-859B-BC7A406CF22D}" dt="2017-08-02T01:02:17.189" v="307" actId="1076"/>
          <ac:spMkLst>
            <pc:docMk/>
            <pc:sldMk cId="2835032760" sldId="322"/>
            <ac:spMk id="4" creationId="{00000000-0000-0000-0000-000000000000}"/>
          </ac:spMkLst>
        </pc:spChg>
      </pc:sldChg>
      <pc:sldChg chg="addSp modSp modAnim modNotesTx">
        <pc:chgData name="Pavel dmitriev" userId="4ec314bcc5f5b3c6" providerId="LiveId" clId="{3C270FDB-8C65-4CA9-859B-BC7A406CF22D}" dt="2017-08-03T18:15:18.394" v="3772" actId="20577"/>
        <pc:sldMkLst>
          <pc:docMk/>
          <pc:sldMk cId="3674478738" sldId="327"/>
        </pc:sldMkLst>
        <pc:spChg chg="mod">
          <ac:chgData name="Pavel dmitriev" userId="4ec314bcc5f5b3c6" providerId="LiveId" clId="{3C270FDB-8C65-4CA9-859B-BC7A406CF22D}" dt="2017-08-02T21:21:23.601" v="885" actId="20577"/>
          <ac:spMkLst>
            <pc:docMk/>
            <pc:sldMk cId="3674478738" sldId="327"/>
            <ac:spMk id="2" creationId="{00000000-0000-0000-0000-000000000000}"/>
          </ac:spMkLst>
        </pc:spChg>
        <pc:spChg chg="mod">
          <ac:chgData name="Pavel dmitriev" userId="4ec314bcc5f5b3c6" providerId="LiveId" clId="{3C270FDB-8C65-4CA9-859B-BC7A406CF22D}" dt="2017-08-03T18:08:53.174" v="3768" actId="20577"/>
          <ac:spMkLst>
            <pc:docMk/>
            <pc:sldMk cId="3674478738" sldId="327"/>
            <ac:spMk id="3" creationId="{00000000-0000-0000-0000-000000000000}"/>
          </ac:spMkLst>
        </pc:spChg>
        <pc:spChg chg="add mod">
          <ac:chgData name="Pavel dmitriev" userId="4ec314bcc5f5b3c6" providerId="LiveId" clId="{3C270FDB-8C65-4CA9-859B-BC7A406CF22D}" dt="2017-08-02T20:44:13.051" v="771" actId="14100"/>
          <ac:spMkLst>
            <pc:docMk/>
            <pc:sldMk cId="3674478738" sldId="327"/>
            <ac:spMk id="7" creationId="{FBE0D972-9DEC-4EDB-A8A6-BAB98FA7BF12}"/>
          </ac:spMkLst>
        </pc:spChg>
      </pc:sldChg>
      <pc:sldChg chg="modSp modAnim modNotesTx">
        <pc:chgData name="Pavel dmitriev" userId="4ec314bcc5f5b3c6" providerId="LiveId" clId="{3C270FDB-8C65-4CA9-859B-BC7A406CF22D}" dt="2017-08-03T18:20:52.251" v="3776" actId="20577"/>
        <pc:sldMkLst>
          <pc:docMk/>
          <pc:sldMk cId="10748579" sldId="328"/>
        </pc:sldMkLst>
        <pc:spChg chg="mod">
          <ac:chgData name="Pavel dmitriev" userId="4ec314bcc5f5b3c6" providerId="LiveId" clId="{3C270FDB-8C65-4CA9-859B-BC7A406CF22D}" dt="2017-08-02T21:21:38.329" v="911" actId="20577"/>
          <ac:spMkLst>
            <pc:docMk/>
            <pc:sldMk cId="10748579" sldId="328"/>
            <ac:spMk id="2" creationId="{00000000-0000-0000-0000-000000000000}"/>
          </ac:spMkLst>
        </pc:spChg>
        <pc:spChg chg="mod">
          <ac:chgData name="Pavel dmitriev" userId="4ec314bcc5f5b3c6" providerId="LiveId" clId="{3C270FDB-8C65-4CA9-859B-BC7A406CF22D}" dt="2017-08-02T21:25:23.612" v="913" actId="20577"/>
          <ac:spMkLst>
            <pc:docMk/>
            <pc:sldMk cId="10748579" sldId="328"/>
            <ac:spMk id="3" creationId="{00000000-0000-0000-0000-000000000000}"/>
          </ac:spMkLst>
        </pc:spChg>
        <pc:spChg chg="mod">
          <ac:chgData name="Pavel dmitriev" userId="4ec314bcc5f5b3c6" providerId="LiveId" clId="{3C270FDB-8C65-4CA9-859B-BC7A406CF22D}" dt="2017-08-02T23:30:32.721" v="2151" actId="1036"/>
          <ac:spMkLst>
            <pc:docMk/>
            <pc:sldMk cId="10748579" sldId="328"/>
            <ac:spMk id="6" creationId="{00000000-0000-0000-0000-000000000000}"/>
          </ac:spMkLst>
        </pc:spChg>
      </pc:sldChg>
      <pc:sldChg chg="modSp ord modNotesTx">
        <pc:chgData name="Pavel dmitriev" userId="4ec314bcc5f5b3c6" providerId="LiveId" clId="{3C270FDB-8C65-4CA9-859B-BC7A406CF22D}" dt="2017-08-05T19:08:09.078" v="4075" actId="20577"/>
        <pc:sldMkLst>
          <pc:docMk/>
          <pc:sldMk cId="2084948478" sldId="331"/>
        </pc:sldMkLst>
        <pc:spChg chg="mod">
          <ac:chgData name="Pavel dmitriev" userId="4ec314bcc5f5b3c6" providerId="LiveId" clId="{3C270FDB-8C65-4CA9-859B-BC7A406CF22D}" dt="2017-08-05T19:08:09.078" v="4075" actId="20577"/>
          <ac:spMkLst>
            <pc:docMk/>
            <pc:sldMk cId="2084948478" sldId="331"/>
            <ac:spMk id="3" creationId="{00000000-0000-0000-0000-000000000000}"/>
          </ac:spMkLst>
        </pc:spChg>
      </pc:sldChg>
      <pc:sldChg chg="modTransition">
        <pc:chgData name="Pavel dmitriev" userId="4ec314bcc5f5b3c6" providerId="LiveId" clId="{3C270FDB-8C65-4CA9-859B-BC7A406CF22D}" dt="2017-08-02T23:28:46.636" v="2124" actId="12"/>
        <pc:sldMkLst>
          <pc:docMk/>
          <pc:sldMk cId="3401817792" sldId="339"/>
        </pc:sldMkLst>
      </pc:sldChg>
      <pc:sldChg chg="modSp modAnim modNotesTx">
        <pc:chgData name="Pavel dmitriev" userId="4ec314bcc5f5b3c6" providerId="LiveId" clId="{3C270FDB-8C65-4CA9-859B-BC7A406CF22D}" dt="2017-08-03T17:50:40.624" v="3715" actId="20577"/>
        <pc:sldMkLst>
          <pc:docMk/>
          <pc:sldMk cId="2411627058" sldId="346"/>
        </pc:sldMkLst>
        <pc:spChg chg="mod">
          <ac:chgData name="Pavel dmitriev" userId="4ec314bcc5f5b3c6" providerId="LiveId" clId="{3C270FDB-8C65-4CA9-859B-BC7A406CF22D}" dt="2017-08-02T00:48:01.583" v="215" actId="20577"/>
          <ac:spMkLst>
            <pc:docMk/>
            <pc:sldMk cId="2411627058" sldId="346"/>
            <ac:spMk id="7" creationId="{00000000-0000-0000-0000-000000000000}"/>
          </ac:spMkLst>
        </pc:spChg>
      </pc:sldChg>
      <pc:sldChg chg="ord">
        <pc:chgData name="Pavel dmitriev" userId="4ec314bcc5f5b3c6" providerId="LiveId" clId="{3C270FDB-8C65-4CA9-859B-BC7A406CF22D}" dt="2017-08-02T21:52:43.810" v="1370" actId="12"/>
        <pc:sldMkLst>
          <pc:docMk/>
          <pc:sldMk cId="3693832198" sldId="347"/>
        </pc:sldMkLst>
      </pc:sldChg>
      <pc:sldChg chg="modSp ord modTransition modAnim">
        <pc:chgData name="Pavel dmitriev" userId="4ec314bcc5f5b3c6" providerId="LiveId" clId="{3C270FDB-8C65-4CA9-859B-BC7A406CF22D}" dt="2017-08-02T21:52:28.091" v="1369" actId="12"/>
        <pc:sldMkLst>
          <pc:docMk/>
          <pc:sldMk cId="3235447633" sldId="364"/>
        </pc:sldMkLst>
        <pc:spChg chg="mod">
          <ac:chgData name="Pavel dmitriev" userId="4ec314bcc5f5b3c6" providerId="LiveId" clId="{3C270FDB-8C65-4CA9-859B-BC7A406CF22D}" dt="2017-08-02T21:36:28.150" v="933" actId="20577"/>
          <ac:spMkLst>
            <pc:docMk/>
            <pc:sldMk cId="3235447633" sldId="364"/>
            <ac:spMk id="2" creationId="{2C169A78-A773-461E-8A15-2ECC20C7EA39}"/>
          </ac:spMkLst>
        </pc:spChg>
        <pc:spChg chg="mod">
          <ac:chgData name="Pavel dmitriev" userId="4ec314bcc5f5b3c6" providerId="LiveId" clId="{3C270FDB-8C65-4CA9-859B-BC7A406CF22D}" dt="2017-08-02T21:37:33.885" v="934" actId="1076"/>
          <ac:spMkLst>
            <pc:docMk/>
            <pc:sldMk cId="3235447633" sldId="364"/>
            <ac:spMk id="3" creationId="{0003DAAD-1C0D-4B74-9ED0-3CAF2C295F50}"/>
          </ac:spMkLst>
        </pc:spChg>
        <pc:spChg chg="mod">
          <ac:chgData name="Pavel dmitriev" userId="4ec314bcc5f5b3c6" providerId="LiveId" clId="{3C270FDB-8C65-4CA9-859B-BC7A406CF22D}" dt="2017-08-02T21:52:12.146" v="1364" actId="12"/>
          <ac:spMkLst>
            <pc:docMk/>
            <pc:sldMk cId="3235447633" sldId="364"/>
            <ac:spMk id="4" creationId="{00000000-0000-0000-0000-000000000000}"/>
          </ac:spMkLst>
        </pc:spChg>
        <pc:picChg chg="mod">
          <ac:chgData name="Pavel dmitriev" userId="4ec314bcc5f5b3c6" providerId="LiveId" clId="{3C270FDB-8C65-4CA9-859B-BC7A406CF22D}" dt="2017-08-02T21:37:36.062" v="935" actId="1076"/>
          <ac:picMkLst>
            <pc:docMk/>
            <pc:sldMk cId="3235447633" sldId="364"/>
            <ac:picMk id="8" creationId="{00000000-0000-0000-0000-000000000000}"/>
          </ac:picMkLst>
        </pc:picChg>
      </pc:sldChg>
      <pc:sldChg chg="delSp modSp delAnim modAnim modNotesTx">
        <pc:chgData name="Pavel dmitriev" userId="4ec314bcc5f5b3c6" providerId="LiveId" clId="{3C270FDB-8C65-4CA9-859B-BC7A406CF22D}" dt="2017-08-03T17:35:50.309" v="3708" actId="20577"/>
        <pc:sldMkLst>
          <pc:docMk/>
          <pc:sldMk cId="181010952" sldId="375"/>
        </pc:sldMkLst>
        <pc:spChg chg="mod">
          <ac:chgData name="Pavel dmitriev" userId="4ec314bcc5f5b3c6" providerId="LiveId" clId="{3C270FDB-8C65-4CA9-859B-BC7A406CF22D}" dt="2017-08-02T00:31:05.677" v="105" actId="20577"/>
          <ac:spMkLst>
            <pc:docMk/>
            <pc:sldMk cId="181010952" sldId="375"/>
            <ac:spMk id="3" creationId="{A56DECC0-9D0D-45FF-886D-7C9E8B3DE8F2}"/>
          </ac:spMkLst>
        </pc:spChg>
        <pc:spChg chg="mod">
          <ac:chgData name="Pavel dmitriev" userId="4ec314bcc5f5b3c6" providerId="LiveId" clId="{3C270FDB-8C65-4CA9-859B-BC7A406CF22D}" dt="2017-08-02T00:03:12.552" v="64" actId="20577"/>
          <ac:spMkLst>
            <pc:docMk/>
            <pc:sldMk cId="181010952" sldId="375"/>
            <ac:spMk id="25" creationId="{268FB184-16AF-4133-AFA9-DC717E8BF32A}"/>
          </ac:spMkLst>
        </pc:spChg>
        <pc:spChg chg="mod">
          <ac:chgData name="Pavel dmitriev" userId="4ec314bcc5f5b3c6" providerId="LiveId" clId="{3C270FDB-8C65-4CA9-859B-BC7A406CF22D}" dt="2017-08-02T00:04:19.186" v="74" actId="1076"/>
          <ac:spMkLst>
            <pc:docMk/>
            <pc:sldMk cId="181010952" sldId="375"/>
            <ac:spMk id="35" creationId="{E40815D2-45CE-43E1-9BE1-242885FBEBF0}"/>
          </ac:spMkLst>
        </pc:spChg>
        <pc:spChg chg="mod">
          <ac:chgData name="Pavel dmitriev" userId="4ec314bcc5f5b3c6" providerId="LiveId" clId="{3C270FDB-8C65-4CA9-859B-BC7A406CF22D}" dt="2017-08-02T00:30:43.078" v="99" actId="15"/>
          <ac:spMkLst>
            <pc:docMk/>
            <pc:sldMk cId="181010952" sldId="375"/>
            <ac:spMk id="36" creationId="{D848E9D3-2D30-45D7-919F-390C01028EF2}"/>
          </ac:spMkLst>
        </pc:spChg>
        <pc:spChg chg="del">
          <ac:chgData name="Pavel dmitriev" userId="4ec314bcc5f5b3c6" providerId="LiveId" clId="{3C270FDB-8C65-4CA9-859B-BC7A406CF22D}" dt="2017-08-02T00:09:45.595" v="82" actId="478"/>
          <ac:spMkLst>
            <pc:docMk/>
            <pc:sldMk cId="181010952" sldId="375"/>
            <ac:spMk id="37" creationId="{5FB93998-4086-4AF1-8F1A-5FA4A6A95590}"/>
          </ac:spMkLst>
        </pc:spChg>
      </pc:sldChg>
      <pc:sldChg chg="modSp modNotesTx">
        <pc:chgData name="Pavel dmitriev" userId="4ec314bcc5f5b3c6" providerId="LiveId" clId="{3C270FDB-8C65-4CA9-859B-BC7A406CF22D}" dt="2017-08-03T21:23:29.818" v="3830" actId="20577"/>
        <pc:sldMkLst>
          <pc:docMk/>
          <pc:sldMk cId="3410341231" sldId="387"/>
        </pc:sldMkLst>
        <pc:spChg chg="mod">
          <ac:chgData name="Pavel dmitriev" userId="4ec314bcc5f5b3c6" providerId="LiveId" clId="{3C270FDB-8C65-4CA9-859B-BC7A406CF22D}" dt="2017-08-03T21:23:29.818" v="3830" actId="20577"/>
          <ac:spMkLst>
            <pc:docMk/>
            <pc:sldMk cId="3410341231" sldId="387"/>
            <ac:spMk id="3" creationId="{00000000-0000-0000-0000-000000000000}"/>
          </ac:spMkLst>
        </pc:spChg>
        <pc:spChg chg="mod">
          <ac:chgData name="Pavel dmitriev" userId="4ec314bcc5f5b3c6" providerId="LiveId" clId="{3C270FDB-8C65-4CA9-859B-BC7A406CF22D}" dt="2017-08-03T17:39:00.587" v="3710" actId="20577"/>
          <ac:spMkLst>
            <pc:docMk/>
            <pc:sldMk cId="3410341231" sldId="387"/>
            <ac:spMk id="7" creationId="{00000000-0000-0000-0000-000000000000}"/>
          </ac:spMkLst>
        </pc:spChg>
      </pc:sldChg>
      <pc:sldChg chg="modSp ord modAnim modNotesTx">
        <pc:chgData name="Pavel dmitriev" userId="4ec314bcc5f5b3c6" providerId="LiveId" clId="{3C270FDB-8C65-4CA9-859B-BC7A406CF22D}" dt="2017-08-03T18:56:49.201" v="3804" actId="20577"/>
        <pc:sldMkLst>
          <pc:docMk/>
          <pc:sldMk cId="1312564941" sldId="388"/>
        </pc:sldMkLst>
        <pc:spChg chg="mod">
          <ac:chgData name="Pavel dmitriev" userId="4ec314bcc5f5b3c6" providerId="LiveId" clId="{3C270FDB-8C65-4CA9-859B-BC7A406CF22D}" dt="2017-08-02T23:51:21.852" v="2375" actId="20577"/>
          <ac:spMkLst>
            <pc:docMk/>
            <pc:sldMk cId="1312564941" sldId="388"/>
            <ac:spMk id="7" creationId="{00000000-0000-0000-0000-000000000000}"/>
          </ac:spMkLst>
        </pc:spChg>
      </pc:sldChg>
      <pc:sldChg chg="ord modTransition">
        <pc:chgData name="Pavel dmitriev" userId="4ec314bcc5f5b3c6" providerId="LiveId" clId="{3C270FDB-8C65-4CA9-859B-BC7A406CF22D}" dt="2017-08-02T21:28:33.299" v="917" actId="12"/>
        <pc:sldMkLst>
          <pc:docMk/>
          <pc:sldMk cId="3791476941" sldId="392"/>
        </pc:sldMkLst>
      </pc:sldChg>
      <pc:sldChg chg="ord modTransition">
        <pc:chgData name="Pavel dmitriev" userId="4ec314bcc5f5b3c6" providerId="LiveId" clId="{3C270FDB-8C65-4CA9-859B-BC7A406CF22D}" dt="2017-08-02T21:28:42.906" v="918" actId="12"/>
        <pc:sldMkLst>
          <pc:docMk/>
          <pc:sldMk cId="883578043" sldId="393"/>
        </pc:sldMkLst>
      </pc:sldChg>
      <pc:sldChg chg="modTransition">
        <pc:chgData name="Pavel dmitriev" userId="4ec314bcc5f5b3c6" providerId="LiveId" clId="{3C270FDB-8C65-4CA9-859B-BC7A406CF22D}" dt="2017-08-02T23:28:51.365" v="2125" actId="12"/>
        <pc:sldMkLst>
          <pc:docMk/>
          <pc:sldMk cId="2143967082" sldId="399"/>
        </pc:sldMkLst>
      </pc:sldChg>
      <pc:sldChg chg="addSp modSp ord modAnim modNotesTx">
        <pc:chgData name="Pavel dmitriev" userId="4ec314bcc5f5b3c6" providerId="LiveId" clId="{3C270FDB-8C65-4CA9-859B-BC7A406CF22D}" dt="2017-08-05T18:57:53.934" v="4074"/>
        <pc:sldMkLst>
          <pc:docMk/>
          <pc:sldMk cId="2774397406" sldId="400"/>
        </pc:sldMkLst>
        <pc:spChg chg="mod">
          <ac:chgData name="Pavel dmitriev" userId="4ec314bcc5f5b3c6" providerId="LiveId" clId="{3C270FDB-8C65-4CA9-859B-BC7A406CF22D}" dt="2017-08-05T18:57:15.031" v="4068" actId="20577"/>
          <ac:spMkLst>
            <pc:docMk/>
            <pc:sldMk cId="2774397406" sldId="400"/>
            <ac:spMk id="2" creationId="{2C169A78-A773-461E-8A15-2ECC20C7EA39}"/>
          </ac:spMkLst>
        </pc:spChg>
        <pc:spChg chg="mod">
          <ac:chgData name="Pavel dmitriev" userId="4ec314bcc5f5b3c6" providerId="LiveId" clId="{3C270FDB-8C65-4CA9-859B-BC7A406CF22D}" dt="2017-08-05T18:57:33.605" v="4069"/>
          <ac:spMkLst>
            <pc:docMk/>
            <pc:sldMk cId="2774397406" sldId="400"/>
            <ac:spMk id="3" creationId="{0003DAAD-1C0D-4B74-9ED0-3CAF2C295F50}"/>
          </ac:spMkLst>
        </pc:spChg>
        <pc:spChg chg="add mod">
          <ac:chgData name="Pavel dmitriev" userId="4ec314bcc5f5b3c6" providerId="LiveId" clId="{3C270FDB-8C65-4CA9-859B-BC7A406CF22D}" dt="2017-08-02T23:43:40.123" v="2157" actId="1076"/>
          <ac:spMkLst>
            <pc:docMk/>
            <pc:sldMk cId="2774397406" sldId="400"/>
            <ac:spMk id="7" creationId="{F65D2868-52E8-4D48-A288-79ED83CD4CE2}"/>
          </ac:spMkLst>
        </pc:spChg>
      </pc:sldChg>
      <pc:sldChg chg="modTransition">
        <pc:chgData name="Pavel dmitriev" userId="4ec314bcc5f5b3c6" providerId="LiveId" clId="{3C270FDB-8C65-4CA9-859B-BC7A406CF22D}" dt="2017-08-02T23:52:36.668" v="2377" actId="12"/>
        <pc:sldMkLst>
          <pc:docMk/>
          <pc:sldMk cId="2840421635" sldId="401"/>
        </pc:sldMkLst>
      </pc:sldChg>
      <pc:sldChg chg="addSp delSp modSp add modTransition addAnim delAnim modAnim modNotesTx">
        <pc:chgData name="Pavel dmitriev" userId="4ec314bcc5f5b3c6" providerId="LiveId" clId="{3C270FDB-8C65-4CA9-859B-BC7A406CF22D}" dt="2017-08-03T18:31:35.042" v="3782" actId="20577"/>
        <pc:sldMkLst>
          <pc:docMk/>
          <pc:sldMk cId="3015414055" sldId="402"/>
        </pc:sldMkLst>
        <pc:spChg chg="add del mod">
          <ac:chgData name="Pavel dmitriev" userId="4ec314bcc5f5b3c6" providerId="LiveId" clId="{3C270FDB-8C65-4CA9-859B-BC7A406CF22D}" dt="2017-08-02T23:20:44.120" v="1769" actId="478"/>
          <ac:spMkLst>
            <pc:docMk/>
            <pc:sldMk cId="3015414055" sldId="402"/>
            <ac:spMk id="3" creationId="{0003DAAD-1C0D-4B74-9ED0-3CAF2C295F50}"/>
          </ac:spMkLst>
        </pc:spChg>
        <pc:spChg chg="mod">
          <ac:chgData name="Pavel dmitriev" userId="4ec314bcc5f5b3c6" providerId="LiveId" clId="{3C270FDB-8C65-4CA9-859B-BC7A406CF22D}" dt="2017-08-03T01:23:24.316" v="3460" actId="404"/>
          <ac:spMkLst>
            <pc:docMk/>
            <pc:sldMk cId="3015414055" sldId="402"/>
            <ac:spMk id="4" creationId="{00000000-0000-0000-0000-000000000000}"/>
          </ac:spMkLst>
        </pc:spChg>
        <pc:spChg chg="add del mod">
          <ac:chgData name="Pavel dmitriev" userId="4ec314bcc5f5b3c6" providerId="LiveId" clId="{3C270FDB-8C65-4CA9-859B-BC7A406CF22D}" dt="2017-08-02T23:20:38.840" v="1767" actId="478"/>
          <ac:spMkLst>
            <pc:docMk/>
            <pc:sldMk cId="3015414055" sldId="402"/>
            <ac:spMk id="10" creationId="{6C1ED1BF-E524-4DA4-A9B9-5A17BF52238C}"/>
          </ac:spMkLst>
        </pc:spChg>
        <pc:spChg chg="add del mod">
          <ac:chgData name="Pavel dmitriev" userId="4ec314bcc5f5b3c6" providerId="LiveId" clId="{3C270FDB-8C65-4CA9-859B-BC7A406CF22D}" dt="2017-08-02T23:20:47.967" v="1771" actId="478"/>
          <ac:spMkLst>
            <pc:docMk/>
            <pc:sldMk cId="3015414055" sldId="402"/>
            <ac:spMk id="12" creationId="{442BD353-E1A3-4A75-9B55-C806E27335BC}"/>
          </ac:spMkLst>
        </pc:spChg>
        <pc:picChg chg="del">
          <ac:chgData name="Pavel dmitriev" userId="4ec314bcc5f5b3c6" providerId="LiveId" clId="{3C270FDB-8C65-4CA9-859B-BC7A406CF22D}" dt="2017-08-02T23:20:33.113" v="1765" actId="478"/>
          <ac:picMkLst>
            <pc:docMk/>
            <pc:sldMk cId="3015414055" sldId="402"/>
            <ac:picMk id="8" creationId="{00000000-0000-0000-0000-000000000000}"/>
          </ac:picMkLst>
        </pc:picChg>
      </pc:sldChg>
      <pc:sldChg chg="addSp delSp modSp add modAnim">
        <pc:chgData name="Pavel dmitriev" userId="4ec314bcc5f5b3c6" providerId="LiveId" clId="{3C270FDB-8C65-4CA9-859B-BC7A406CF22D}" dt="2017-08-05T00:02:49.216" v="4036"/>
        <pc:sldMkLst>
          <pc:docMk/>
          <pc:sldMk cId="597206327" sldId="403"/>
        </pc:sldMkLst>
        <pc:spChg chg="mod">
          <ac:chgData name="Pavel dmitriev" userId="4ec314bcc5f5b3c6" providerId="LiveId" clId="{3C270FDB-8C65-4CA9-859B-BC7A406CF22D}" dt="2017-08-02T23:55:30.371" v="2420" actId="20577"/>
          <ac:spMkLst>
            <pc:docMk/>
            <pc:sldMk cId="597206327" sldId="403"/>
            <ac:spMk id="2" creationId="{56EF64D5-F9C7-4433-BBB1-EE0A068894DC}"/>
          </ac:spMkLst>
        </pc:spChg>
        <pc:spChg chg="mod">
          <ac:chgData name="Pavel dmitriev" userId="4ec314bcc5f5b3c6" providerId="LiveId" clId="{3C270FDB-8C65-4CA9-859B-BC7A406CF22D}" dt="2017-08-05T00:02:49.216" v="4036"/>
          <ac:spMkLst>
            <pc:docMk/>
            <pc:sldMk cId="597206327" sldId="403"/>
            <ac:spMk id="3" creationId="{5437F4F0-13D1-44E4-9BD0-80566CB2F554}"/>
          </ac:spMkLst>
        </pc:spChg>
        <pc:spChg chg="add mod">
          <ac:chgData name="Pavel dmitriev" userId="4ec314bcc5f5b3c6" providerId="LiveId" clId="{3C270FDB-8C65-4CA9-859B-BC7A406CF22D}" dt="2017-08-03T00:24:56.775" v="3220" actId="1076"/>
          <ac:spMkLst>
            <pc:docMk/>
            <pc:sldMk cId="597206327" sldId="403"/>
            <ac:spMk id="6" creationId="{96F05F84-E891-41D6-B700-B36CA0F04A88}"/>
          </ac:spMkLst>
        </pc:spChg>
        <pc:spChg chg="add mod">
          <ac:chgData name="Pavel dmitriev" userId="4ec314bcc5f5b3c6" providerId="LiveId" clId="{3C270FDB-8C65-4CA9-859B-BC7A406CF22D}" dt="2017-08-03T00:24:41.197" v="3217" actId="1076"/>
          <ac:spMkLst>
            <pc:docMk/>
            <pc:sldMk cId="597206327" sldId="403"/>
            <ac:spMk id="8" creationId="{DB884F5F-F762-4A0C-9D30-123C50D0D83B}"/>
          </ac:spMkLst>
        </pc:spChg>
        <pc:spChg chg="add del">
          <ac:chgData name="Pavel dmitriev" userId="4ec314bcc5f5b3c6" providerId="LiveId" clId="{3C270FDB-8C65-4CA9-859B-BC7A406CF22D}" dt="2017-08-03T00:25:29.309" v="3223" actId="12"/>
          <ac:spMkLst>
            <pc:docMk/>
            <pc:sldMk cId="597206327" sldId="403"/>
            <ac:spMk id="10" creationId="{F8D10892-E695-4EF0-B045-C479A617AA3E}"/>
          </ac:spMkLst>
        </pc:spChg>
        <pc:picChg chg="add mod">
          <ac:chgData name="Pavel dmitriev" userId="4ec314bcc5f5b3c6" providerId="LiveId" clId="{3C270FDB-8C65-4CA9-859B-BC7A406CF22D}" dt="2017-08-03T00:24:56.775" v="3220" actId="1076"/>
          <ac:picMkLst>
            <pc:docMk/>
            <pc:sldMk cId="597206327" sldId="403"/>
            <ac:picMk id="7" creationId="{41B4DFB1-8A20-4AC4-88AB-EA609AAE262A}"/>
          </ac:picMkLst>
        </pc:picChg>
        <pc:picChg chg="add mod">
          <ac:chgData name="Pavel dmitriev" userId="4ec314bcc5f5b3c6" providerId="LiveId" clId="{3C270FDB-8C65-4CA9-859B-BC7A406CF22D}" dt="2017-08-03T00:24:41.197" v="3217" actId="1076"/>
          <ac:picMkLst>
            <pc:docMk/>
            <pc:sldMk cId="597206327" sldId="403"/>
            <ac:picMk id="9" creationId="{54B9F4A9-A837-4ECA-9B2F-6415F9A66AF7}"/>
          </ac:picMkLst>
        </pc:picChg>
        <pc:picChg chg="add del">
          <ac:chgData name="Pavel dmitriev" userId="4ec314bcc5f5b3c6" providerId="LiveId" clId="{3C270FDB-8C65-4CA9-859B-BC7A406CF22D}" dt="2017-08-03T00:25:29.309" v="3223" actId="12"/>
          <ac:picMkLst>
            <pc:docMk/>
            <pc:sldMk cId="597206327" sldId="403"/>
            <ac:picMk id="11" creationId="{2DF802AB-6E0B-43B9-A8F4-432F895DF1F2}"/>
          </ac:picMkLst>
        </pc:picChg>
      </pc:sldChg>
      <pc:sldChg chg="delSp modSp add modNotesTx">
        <pc:chgData name="Pavel dmitriev" userId="4ec314bcc5f5b3c6" providerId="LiveId" clId="{3C270FDB-8C65-4CA9-859B-BC7A406CF22D}" dt="2017-08-03T20:23:02.689" v="3816" actId="20577"/>
        <pc:sldMkLst>
          <pc:docMk/>
          <pc:sldMk cId="887617630" sldId="404"/>
        </pc:sldMkLst>
        <pc:spChg chg="mod">
          <ac:chgData name="Pavel dmitriev" userId="4ec314bcc5f5b3c6" providerId="LiveId" clId="{3C270FDB-8C65-4CA9-859B-BC7A406CF22D}" dt="2017-08-03T20:19:50.766" v="3812" actId="6549"/>
          <ac:spMkLst>
            <pc:docMk/>
            <pc:sldMk cId="887617630" sldId="404"/>
            <ac:spMk id="3" creationId="{5437F4F0-13D1-44E4-9BD0-80566CB2F554}"/>
          </ac:spMkLst>
        </pc:spChg>
        <pc:spChg chg="del">
          <ac:chgData name="Pavel dmitriev" userId="4ec314bcc5f5b3c6" providerId="LiveId" clId="{3C270FDB-8C65-4CA9-859B-BC7A406CF22D}" dt="2017-08-03T00:25:39.424" v="3225" actId="478"/>
          <ac:spMkLst>
            <pc:docMk/>
            <pc:sldMk cId="887617630" sldId="404"/>
            <ac:spMk id="6" creationId="{96F05F84-E891-41D6-B700-B36CA0F04A88}"/>
          </ac:spMkLst>
        </pc:spChg>
        <pc:spChg chg="del">
          <ac:chgData name="Pavel dmitriev" userId="4ec314bcc5f5b3c6" providerId="LiveId" clId="{3C270FDB-8C65-4CA9-859B-BC7A406CF22D}" dt="2017-08-03T00:25:39.424" v="3225" actId="478"/>
          <ac:spMkLst>
            <pc:docMk/>
            <pc:sldMk cId="887617630" sldId="404"/>
            <ac:spMk id="8" creationId="{DB884F5F-F762-4A0C-9D30-123C50D0D83B}"/>
          </ac:spMkLst>
        </pc:spChg>
        <pc:picChg chg="del">
          <ac:chgData name="Pavel dmitriev" userId="4ec314bcc5f5b3c6" providerId="LiveId" clId="{3C270FDB-8C65-4CA9-859B-BC7A406CF22D}" dt="2017-08-03T00:25:39.424" v="3225" actId="478"/>
          <ac:picMkLst>
            <pc:docMk/>
            <pc:sldMk cId="887617630" sldId="404"/>
            <ac:picMk id="7" creationId="{41B4DFB1-8A20-4AC4-88AB-EA609AAE262A}"/>
          </ac:picMkLst>
        </pc:picChg>
        <pc:picChg chg="del">
          <ac:chgData name="Pavel dmitriev" userId="4ec314bcc5f5b3c6" providerId="LiveId" clId="{3C270FDB-8C65-4CA9-859B-BC7A406CF22D}" dt="2017-08-03T00:25:39.424" v="3225" actId="478"/>
          <ac:picMkLst>
            <pc:docMk/>
            <pc:sldMk cId="887617630" sldId="404"/>
            <ac:picMk id="9" creationId="{54B9F4A9-A837-4ECA-9B2F-6415F9A66AF7}"/>
          </ac:picMkLst>
        </pc:picChg>
      </pc:sldChg>
      <pc:sldChg chg="modSp add ord modTransition">
        <pc:chgData name="Pavel dmitriev" userId="4ec314bcc5f5b3c6" providerId="LiveId" clId="{3C270FDB-8C65-4CA9-859B-BC7A406CF22D}" dt="2017-08-03T01:59:23.359" v="3650" actId="12"/>
        <pc:sldMkLst>
          <pc:docMk/>
          <pc:sldMk cId="2666507337" sldId="405"/>
        </pc:sldMkLst>
        <pc:spChg chg="mod">
          <ac:chgData name="Pavel dmitriev" userId="4ec314bcc5f5b3c6" providerId="LiveId" clId="{3C270FDB-8C65-4CA9-859B-BC7A406CF22D}" dt="2017-08-03T01:59:23.359" v="3650" actId="12"/>
          <ac:spMkLst>
            <pc:docMk/>
            <pc:sldMk cId="2666507337" sldId="405"/>
            <ac:spMk id="3" creationId="{5437F4F0-13D1-44E4-9BD0-80566CB2F554}"/>
          </ac:spMkLst>
        </pc:spChg>
      </pc:sldChg>
      <pc:sldChg chg="modSp add ord modTransition">
        <pc:chgData name="Pavel dmitriev" userId="4ec314bcc5f5b3c6" providerId="LiveId" clId="{3C270FDB-8C65-4CA9-859B-BC7A406CF22D}" dt="2017-08-03T02:00:30.379" v="3652" actId="12"/>
        <pc:sldMkLst>
          <pc:docMk/>
          <pc:sldMk cId="1940689020" sldId="406"/>
        </pc:sldMkLst>
        <pc:spChg chg="mod">
          <ac:chgData name="Pavel dmitriev" userId="4ec314bcc5f5b3c6" providerId="LiveId" clId="{3C270FDB-8C65-4CA9-859B-BC7A406CF22D}" dt="2017-08-03T01:59:09.274" v="3649" actId="12"/>
          <ac:spMkLst>
            <pc:docMk/>
            <pc:sldMk cId="1940689020" sldId="406"/>
            <ac:spMk id="3" creationId="{5437F4F0-13D1-44E4-9BD0-80566CB2F554}"/>
          </ac:spMkLst>
        </pc:spChg>
      </pc:sldChg>
      <pc:sldChg chg="modSp add">
        <pc:chgData name="Pavel dmitriev" userId="4ec314bcc5f5b3c6" providerId="LiveId" clId="{3C270FDB-8C65-4CA9-859B-BC7A406CF22D}" dt="2017-08-06T23:12:32.047" v="4080" actId="20577"/>
        <pc:sldMkLst>
          <pc:docMk/>
          <pc:sldMk cId="2823008172" sldId="407"/>
        </pc:sldMkLst>
        <pc:spChg chg="mod">
          <ac:chgData name="Pavel dmitriev" userId="4ec314bcc5f5b3c6" providerId="LiveId" clId="{3C270FDB-8C65-4CA9-859B-BC7A406CF22D}" dt="2017-08-03T23:13:20.925" v="3837" actId="20577"/>
          <ac:spMkLst>
            <pc:docMk/>
            <pc:sldMk cId="2823008172" sldId="407"/>
            <ac:spMk id="2" creationId="{00000000-0000-0000-0000-000000000000}"/>
          </ac:spMkLst>
        </pc:spChg>
        <pc:spChg chg="mod">
          <ac:chgData name="Pavel dmitriev" userId="4ec314bcc5f5b3c6" providerId="LiveId" clId="{3C270FDB-8C65-4CA9-859B-BC7A406CF22D}" dt="2017-08-06T23:12:32.047" v="4080" actId="20577"/>
          <ac:spMkLst>
            <pc:docMk/>
            <pc:sldMk cId="2823008172" sldId="407"/>
            <ac:spMk id="3" creationId="{00000000-0000-0000-0000-000000000000}"/>
          </ac:spMkLst>
        </pc:spChg>
        <pc:spChg chg="mod">
          <ac:chgData name="Pavel dmitriev" userId="4ec314bcc5f5b3c6" providerId="LiveId" clId="{3C270FDB-8C65-4CA9-859B-BC7A406CF22D}" dt="2017-08-03T23:15:40.380" v="3929" actId="14100"/>
          <ac:spMkLst>
            <pc:docMk/>
            <pc:sldMk cId="2823008172" sldId="407"/>
            <ac:spMk id="6" creationId="{00000000-0000-0000-0000-000000000000}"/>
          </ac:spMkLst>
        </pc:spChg>
      </pc:sldChg>
    </pc:docChg>
  </pc:docChgLst>
  <pc:docChgLst>
    <pc:chgData name="Somit Gupta" userId="fccb4fff7d7c824e" providerId="LiveId" clId="{A7735EB7-B393-49F1-AE48-0F5D8A82F3C6}"/>
    <pc:docChg chg="addSld delSld modSld">
      <pc:chgData name="Somit Gupta" userId="fccb4fff7d7c824e" providerId="LiveId" clId="{A7735EB7-B393-49F1-AE48-0F5D8A82F3C6}" dt="2017-06-26T15:44:39.635" v="32" actId="2696"/>
      <pc:docMkLst>
        <pc:docMk/>
      </pc:docMkLst>
      <pc:sldChg chg="del">
        <pc:chgData name="Somit Gupta" userId="fccb4fff7d7c824e" providerId="LiveId" clId="{A7735EB7-B393-49F1-AE48-0F5D8A82F3C6}" dt="2017-06-26T15:44:23.453" v="30" actId="2696"/>
        <pc:sldMkLst>
          <pc:docMk/>
          <pc:sldMk cId="3377432693" sldId="345"/>
        </pc:sldMkLst>
      </pc:sldChg>
      <pc:sldChg chg="modSp">
        <pc:chgData name="Somit Gupta" userId="fccb4fff7d7c824e" providerId="LiveId" clId="{A7735EB7-B393-49F1-AE48-0F5D8A82F3C6}" dt="2017-06-26T15:43:33.070" v="24" actId="2696"/>
        <pc:sldMkLst>
          <pc:docMk/>
          <pc:sldMk cId="2411627058" sldId="346"/>
        </pc:sldMkLst>
        <pc:spChg chg="mod">
          <ac:chgData name="Somit Gupta" userId="fccb4fff7d7c824e" providerId="LiveId" clId="{A7735EB7-B393-49F1-AE48-0F5D8A82F3C6}" dt="2017-06-26T15:43:33.070" v="24" actId="2696"/>
          <ac:spMkLst>
            <pc:docMk/>
            <pc:sldMk cId="2411627058" sldId="346"/>
            <ac:spMk id="7" creationId="{00000000-0000-0000-0000-000000000000}"/>
          </ac:spMkLst>
        </pc:spChg>
      </pc:sldChg>
      <pc:sldChg chg="modTransition">
        <pc:chgData name="Somit Gupta" userId="fccb4fff7d7c824e" providerId="LiveId" clId="{A7735EB7-B393-49F1-AE48-0F5D8A82F3C6}" dt="2017-06-26T15:43:14.105" v="0" actId="2696"/>
        <pc:sldMkLst>
          <pc:docMk/>
          <pc:sldMk cId="3693832198" sldId="347"/>
        </pc:sldMkLst>
      </pc:sldChg>
      <pc:sldChg chg="del">
        <pc:chgData name="Somit Gupta" userId="fccb4fff7d7c824e" providerId="LiveId" clId="{A7735EB7-B393-49F1-AE48-0F5D8A82F3C6}" dt="2017-06-26T15:44:39.635" v="32" actId="2696"/>
        <pc:sldMkLst>
          <pc:docMk/>
          <pc:sldMk cId="87213801" sldId="396"/>
        </pc:sldMkLst>
      </pc:sldChg>
      <pc:sldChg chg="del">
        <pc:chgData name="Somit Gupta" userId="fccb4fff7d7c824e" providerId="LiveId" clId="{A7735EB7-B393-49F1-AE48-0F5D8A82F3C6}" dt="2017-06-26T15:43:50.786" v="25" actId="2696"/>
        <pc:sldMkLst>
          <pc:docMk/>
          <pc:sldMk cId="1630773490" sldId="397"/>
        </pc:sldMkLst>
      </pc:sldChg>
      <pc:sldChg chg="del">
        <pc:chgData name="Somit Gupta" userId="fccb4fff7d7c824e" providerId="LiveId" clId="{A7735EB7-B393-49F1-AE48-0F5D8A82F3C6}" dt="2017-06-26T15:44:37.090" v="31" actId="2696"/>
        <pc:sldMkLst>
          <pc:docMk/>
          <pc:sldMk cId="1538317205" sldId="398"/>
        </pc:sldMkLst>
      </pc:sldChg>
      <pc:sldChg chg="add modTransition">
        <pc:chgData name="Somit Gupta" userId="fccb4fff7d7c824e" providerId="LiveId" clId="{A7735EB7-B393-49F1-AE48-0F5D8A82F3C6}" dt="2017-06-26T15:43:55.482" v="27" actId="2696"/>
        <pc:sldMkLst>
          <pc:docMk/>
          <pc:sldMk cId="2143967082" sldId="399"/>
        </pc:sldMkLst>
      </pc:sldChg>
      <pc:sldChg chg="add modTransition">
        <pc:chgData name="Somit Gupta" userId="fccb4fff7d7c824e" providerId="LiveId" clId="{A7735EB7-B393-49F1-AE48-0F5D8A82F3C6}" dt="2017-06-26T15:44:16.961" v="29" actId="2696"/>
        <pc:sldMkLst>
          <pc:docMk/>
          <pc:sldMk cId="2774397406" sldId="400"/>
        </pc:sldMkLst>
      </pc:sldChg>
    </pc:docChg>
  </pc:docChgLst>
  <pc:docChgLst>
    <pc:chgData name="Somit Gupta" userId="fccb4fff7d7c824e" providerId="LiveId" clId="{E7D4FEE0-A2F3-4808-B32E-035FE22F7427}"/>
    <pc:docChg chg="custSel addSld modSld sldOrd">
      <pc:chgData name="Somit Gupta" userId="fccb4fff7d7c824e" providerId="LiveId" clId="{E7D4FEE0-A2F3-4808-B32E-035FE22F7427}" dt="2017-07-06T16:57:22.335" v="1608"/>
      <pc:docMkLst>
        <pc:docMk/>
      </pc:docMkLst>
      <pc:sldChg chg="addSp delSp modSp">
        <pc:chgData name="Somit Gupta" userId="fccb4fff7d7c824e" providerId="LiveId" clId="{E7D4FEE0-A2F3-4808-B32E-035FE22F7427}" dt="2017-06-26T15:47:56.578" v="0" actId="478"/>
        <pc:sldMkLst>
          <pc:docMk/>
          <pc:sldMk cId="2240294734" sldId="318"/>
        </pc:sldMkLst>
        <pc:spChg chg="add mod">
          <ac:chgData name="Somit Gupta" userId="fccb4fff7d7c824e" providerId="LiveId" clId="{E7D4FEE0-A2F3-4808-B32E-035FE22F7427}" dt="2017-06-26T15:47:56.578" v="0" actId="478"/>
          <ac:spMkLst>
            <pc:docMk/>
            <pc:sldMk cId="2240294734" sldId="318"/>
            <ac:spMk id="3" creationId="{AA5FFE17-D42F-4D2C-9900-9D8DC3FB6134}"/>
          </ac:spMkLst>
        </pc:spChg>
        <pc:spChg chg="del">
          <ac:chgData name="Somit Gupta" userId="fccb4fff7d7c824e" providerId="LiveId" clId="{E7D4FEE0-A2F3-4808-B32E-035FE22F7427}" dt="2017-06-26T15:47:56.578" v="0" actId="478"/>
          <ac:spMkLst>
            <pc:docMk/>
            <pc:sldMk cId="2240294734" sldId="318"/>
            <ac:spMk id="9" creationId="{39F4F439-0409-406A-A6F4-687CA0656623}"/>
          </ac:spMkLst>
        </pc:spChg>
      </pc:sldChg>
      <pc:sldChg chg="modSp modNotesTx">
        <pc:chgData name="Somit Gupta" userId="fccb4fff7d7c824e" providerId="LiveId" clId="{E7D4FEE0-A2F3-4808-B32E-035FE22F7427}" dt="2017-07-05T17:05:19.296" v="1599" actId="1037"/>
        <pc:sldMkLst>
          <pc:docMk/>
          <pc:sldMk cId="3401817792" sldId="339"/>
        </pc:sldMkLst>
        <pc:spChg chg="mod">
          <ac:chgData name="Somit Gupta" userId="fccb4fff7d7c824e" providerId="LiveId" clId="{E7D4FEE0-A2F3-4808-B32E-035FE22F7427}" dt="2017-07-05T17:05:19.296" v="1599" actId="1037"/>
          <ac:spMkLst>
            <pc:docMk/>
            <pc:sldMk cId="3401817792" sldId="339"/>
            <ac:spMk id="41" creationId="{00000000-0000-0000-0000-000000000000}"/>
          </ac:spMkLst>
        </pc:spChg>
        <pc:spChg chg="mod">
          <ac:chgData name="Somit Gupta" userId="fccb4fff7d7c824e" providerId="LiveId" clId="{E7D4FEE0-A2F3-4808-B32E-035FE22F7427}" dt="2017-07-05T17:05:19.296" v="1599" actId="1037"/>
          <ac:spMkLst>
            <pc:docMk/>
            <pc:sldMk cId="3401817792" sldId="339"/>
            <ac:spMk id="42" creationId="{00000000-0000-0000-0000-000000000000}"/>
          </ac:spMkLst>
        </pc:spChg>
        <pc:spChg chg="mod">
          <ac:chgData name="Somit Gupta" userId="fccb4fff7d7c824e" providerId="LiveId" clId="{E7D4FEE0-A2F3-4808-B32E-035FE22F7427}" dt="2017-07-05T17:05:19.296" v="1599" actId="1037"/>
          <ac:spMkLst>
            <pc:docMk/>
            <pc:sldMk cId="3401817792" sldId="339"/>
            <ac:spMk id="43" creationId="{00000000-0000-0000-0000-000000000000}"/>
          </ac:spMkLst>
        </pc:spChg>
        <pc:spChg chg="mod">
          <ac:chgData name="Somit Gupta" userId="fccb4fff7d7c824e" providerId="LiveId" clId="{E7D4FEE0-A2F3-4808-B32E-035FE22F7427}" dt="2017-07-05T17:05:19.296" v="1599" actId="1037"/>
          <ac:spMkLst>
            <pc:docMk/>
            <pc:sldMk cId="3401817792" sldId="339"/>
            <ac:spMk id="44" creationId="{00000000-0000-0000-0000-000000000000}"/>
          </ac:spMkLst>
        </pc:spChg>
        <pc:spChg chg="mod">
          <ac:chgData name="Somit Gupta" userId="fccb4fff7d7c824e" providerId="LiveId" clId="{E7D4FEE0-A2F3-4808-B32E-035FE22F7427}" dt="2017-07-05T17:05:19.296" v="1599" actId="1037"/>
          <ac:spMkLst>
            <pc:docMk/>
            <pc:sldMk cId="3401817792" sldId="339"/>
            <ac:spMk id="45" creationId="{00000000-0000-0000-0000-000000000000}"/>
          </ac:spMkLst>
        </pc:spChg>
        <pc:picChg chg="mod modCrop">
          <ac:chgData name="Somit Gupta" userId="fccb4fff7d7c824e" providerId="LiveId" clId="{E7D4FEE0-A2F3-4808-B32E-035FE22F7427}" dt="2017-07-05T17:05:19.296" v="1599" actId="1037"/>
          <ac:picMkLst>
            <pc:docMk/>
            <pc:sldMk cId="3401817792" sldId="339"/>
            <ac:picMk id="30" creationId="{00000000-0000-0000-0000-000000000000}"/>
          </ac:picMkLst>
        </pc:picChg>
        <pc:picChg chg="mod modCrop">
          <ac:chgData name="Somit Gupta" userId="fccb4fff7d7c824e" providerId="LiveId" clId="{E7D4FEE0-A2F3-4808-B32E-035FE22F7427}" dt="2017-07-05T17:05:19.296" v="1599" actId="1037"/>
          <ac:picMkLst>
            <pc:docMk/>
            <pc:sldMk cId="3401817792" sldId="339"/>
            <ac:picMk id="40" creationId="{00000000-0000-0000-0000-000000000000}"/>
          </ac:picMkLst>
        </pc:picChg>
      </pc:sldChg>
      <pc:sldChg chg="modSp">
        <pc:chgData name="Somit Gupta" userId="fccb4fff7d7c824e" providerId="LiveId" clId="{E7D4FEE0-A2F3-4808-B32E-035FE22F7427}" dt="2017-07-05T17:04:27.177" v="1561" actId="20577"/>
        <pc:sldMkLst>
          <pc:docMk/>
          <pc:sldMk cId="3693832198" sldId="347"/>
        </pc:sldMkLst>
        <pc:spChg chg="mod">
          <ac:chgData name="Somit Gupta" userId="fccb4fff7d7c824e" providerId="LiveId" clId="{E7D4FEE0-A2F3-4808-B32E-035FE22F7427}" dt="2017-07-05T17:04:07.381" v="1496" actId="6549"/>
          <ac:spMkLst>
            <pc:docMk/>
            <pc:sldMk cId="3693832198" sldId="347"/>
            <ac:spMk id="7" creationId="{00000000-0000-0000-0000-000000000000}"/>
          </ac:spMkLst>
        </pc:spChg>
        <pc:spChg chg="mod">
          <ac:chgData name="Somit Gupta" userId="fccb4fff7d7c824e" providerId="LiveId" clId="{E7D4FEE0-A2F3-4808-B32E-035FE22F7427}" dt="2017-07-05T17:04:27.177" v="1561" actId="20577"/>
          <ac:spMkLst>
            <pc:docMk/>
            <pc:sldMk cId="3693832198" sldId="347"/>
            <ac:spMk id="19" creationId="{00000000-0000-0000-0000-000000000000}"/>
          </ac:spMkLst>
        </pc:spChg>
      </pc:sldChg>
      <pc:sldChg chg="modSp modTransition">
        <pc:chgData name="Somit Gupta" userId="fccb4fff7d7c824e" providerId="LiveId" clId="{E7D4FEE0-A2F3-4808-B32E-035FE22F7427}" dt="2017-07-05T17:05:48" v="1602" actId="1076"/>
        <pc:sldMkLst>
          <pc:docMk/>
          <pc:sldMk cId="2143967082" sldId="399"/>
        </pc:sldMkLst>
        <pc:spChg chg="mod">
          <ac:chgData name="Somit Gupta" userId="fccb4fff7d7c824e" providerId="LiveId" clId="{E7D4FEE0-A2F3-4808-B32E-035FE22F7427}" dt="2017-07-05T17:05:48" v="1602" actId="1076"/>
          <ac:spMkLst>
            <pc:docMk/>
            <pc:sldMk cId="2143967082" sldId="399"/>
            <ac:spMk id="43" creationId="{00000000-0000-0000-0000-000000000000}"/>
          </ac:spMkLst>
        </pc:spChg>
        <pc:picChg chg="mod modCrop">
          <ac:chgData name="Somit Gupta" userId="fccb4fff7d7c824e" providerId="LiveId" clId="{E7D4FEE0-A2F3-4808-B32E-035FE22F7427}" dt="2017-07-05T17:05:48" v="1602" actId="1076"/>
          <ac:picMkLst>
            <pc:docMk/>
            <pc:sldMk cId="2143967082" sldId="399"/>
            <ac:picMk id="4" creationId="{00000000-0000-0000-0000-000000000000}"/>
          </ac:picMkLst>
        </pc:picChg>
      </pc:sldChg>
      <pc:sldChg chg="modSp add ord modAnim">
        <pc:chgData name="Somit Gupta" userId="fccb4fff7d7c824e" providerId="LiveId" clId="{E7D4FEE0-A2F3-4808-B32E-035FE22F7427}" dt="2017-07-06T16:57:22.335" v="1608"/>
        <pc:sldMkLst>
          <pc:docMk/>
          <pc:sldMk cId="2840421635" sldId="401"/>
        </pc:sldMkLst>
        <pc:spChg chg="mod">
          <ac:chgData name="Somit Gupta" userId="fccb4fff7d7c824e" providerId="LiveId" clId="{E7D4FEE0-A2F3-4808-B32E-035FE22F7427}" dt="2017-06-26T15:50:18.821" v="153" actId="20577"/>
          <ac:spMkLst>
            <pc:docMk/>
            <pc:sldMk cId="2840421635" sldId="401"/>
            <ac:spMk id="2" creationId="{9C9BA358-046D-4096-BBF5-4E7998C880C2}"/>
          </ac:spMkLst>
        </pc:spChg>
        <pc:spChg chg="mod">
          <ac:chgData name="Somit Gupta" userId="fccb4fff7d7c824e" providerId="LiveId" clId="{E7D4FEE0-A2F3-4808-B32E-035FE22F7427}" dt="2017-06-26T16:03:02.920" v="1417" actId="20577"/>
          <ac:spMkLst>
            <pc:docMk/>
            <pc:sldMk cId="2840421635" sldId="401"/>
            <ac:spMk id="3" creationId="{8FB4940D-430B-487B-A4B6-C9A28C4574B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3AA6830-DCB2-4B71-8F9A-036EB6476660}" type="datetimeFigureOut">
              <a:rPr lang="en-US" smtClean="0"/>
              <a:t>8/4/2017</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0804B47-8E10-48F4-A311-3A081F1AD06F}" type="slidenum">
              <a:rPr lang="en-US" smtClean="0"/>
              <a:t>‹#›</a:t>
            </a:fld>
            <a:endParaRPr lang="en-US"/>
          </a:p>
        </p:txBody>
      </p:sp>
    </p:spTree>
    <p:extLst>
      <p:ext uri="{BB962C8B-B14F-4D97-AF65-F5344CB8AC3E}">
        <p14:creationId xmlns:p14="http://schemas.microsoft.com/office/powerpoint/2010/main" val="4127853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1EE93B0-EBB2-48E7-9991-ABDEC8C71757}" type="datetimeFigureOut">
              <a:rPr lang="en-US" smtClean="0"/>
              <a:t>8/3/2017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EC8124F-9E4F-498E-895D-A3D663EE9766}" type="slidenum">
              <a:rPr lang="en-US" smtClean="0"/>
              <a:t>‹#›</a:t>
            </a:fld>
            <a:endParaRPr lang="en-US"/>
          </a:p>
        </p:txBody>
      </p:sp>
    </p:spTree>
    <p:extLst>
      <p:ext uri="{BB962C8B-B14F-4D97-AF65-F5344CB8AC3E}">
        <p14:creationId xmlns:p14="http://schemas.microsoft.com/office/powerpoint/2010/main" val="3649244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1</a:t>
            </a:fld>
            <a:endParaRPr lang="en-US"/>
          </a:p>
        </p:txBody>
      </p:sp>
    </p:spTree>
    <p:extLst>
      <p:ext uri="{BB962C8B-B14F-4D97-AF65-F5344CB8AC3E}">
        <p14:creationId xmlns:p14="http://schemas.microsoft.com/office/powerpoint/2010/main" val="2249913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a:t>
            </a:r>
          </a:p>
        </p:txBody>
      </p:sp>
      <p:sp>
        <p:nvSpPr>
          <p:cNvPr id="4" name="Slide Number Placeholder 3"/>
          <p:cNvSpPr>
            <a:spLocks noGrp="1"/>
          </p:cNvSpPr>
          <p:nvPr>
            <p:ph type="sldNum" sz="quarter" idx="10"/>
          </p:nvPr>
        </p:nvSpPr>
        <p:spPr/>
        <p:txBody>
          <a:bodyPr/>
          <a:lstStyle/>
          <a:p>
            <a:fld id="{2EC8124F-9E4F-498E-895D-A3D663EE9766}" type="slidenum">
              <a:rPr lang="en-US" smtClean="0"/>
              <a:t>10</a:t>
            </a:fld>
            <a:endParaRPr lang="en-US"/>
          </a:p>
        </p:txBody>
      </p:sp>
    </p:spTree>
    <p:extLst>
      <p:ext uri="{BB962C8B-B14F-4D97-AF65-F5344CB8AC3E}">
        <p14:creationId xmlns:p14="http://schemas.microsoft.com/office/powerpoint/2010/main" val="46106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2:45</a:t>
            </a:r>
          </a:p>
        </p:txBody>
      </p:sp>
      <p:sp>
        <p:nvSpPr>
          <p:cNvPr id="4" name="Slide Number Placeholder 3"/>
          <p:cNvSpPr>
            <a:spLocks noGrp="1"/>
          </p:cNvSpPr>
          <p:nvPr>
            <p:ph type="sldNum" sz="quarter" idx="10"/>
          </p:nvPr>
        </p:nvSpPr>
        <p:spPr/>
        <p:txBody>
          <a:bodyPr/>
          <a:lstStyle/>
          <a:p>
            <a:fld id="{2EC8124F-9E4F-498E-895D-A3D663EE9766}" type="slidenum">
              <a:rPr lang="en-US" smtClean="0"/>
              <a:t>11</a:t>
            </a:fld>
            <a:endParaRPr lang="en-US"/>
          </a:p>
        </p:txBody>
      </p:sp>
    </p:spTree>
    <p:extLst>
      <p:ext uri="{BB962C8B-B14F-4D97-AF65-F5344CB8AC3E}">
        <p14:creationId xmlns:p14="http://schemas.microsoft.com/office/powerpoint/2010/main" val="1387304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12</a:t>
            </a:fld>
            <a:endParaRPr lang="en-US"/>
          </a:p>
        </p:txBody>
      </p:sp>
    </p:spTree>
    <p:extLst>
      <p:ext uri="{BB962C8B-B14F-4D97-AF65-F5344CB8AC3E}">
        <p14:creationId xmlns:p14="http://schemas.microsoft.com/office/powerpoint/2010/main" val="3588943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2:45</a:t>
            </a:r>
          </a:p>
        </p:txBody>
      </p:sp>
      <p:sp>
        <p:nvSpPr>
          <p:cNvPr id="4" name="Slide Number Placeholder 3"/>
          <p:cNvSpPr>
            <a:spLocks noGrp="1"/>
          </p:cNvSpPr>
          <p:nvPr>
            <p:ph type="sldNum" sz="quarter" idx="10"/>
          </p:nvPr>
        </p:nvSpPr>
        <p:spPr/>
        <p:txBody>
          <a:bodyPr/>
          <a:lstStyle/>
          <a:p>
            <a:fld id="{2EC8124F-9E4F-498E-895D-A3D663EE9766}" type="slidenum">
              <a:rPr lang="en-US" smtClean="0"/>
              <a:t>13</a:t>
            </a:fld>
            <a:endParaRPr lang="en-US"/>
          </a:p>
        </p:txBody>
      </p:sp>
    </p:spTree>
    <p:extLst>
      <p:ext uri="{BB962C8B-B14F-4D97-AF65-F5344CB8AC3E}">
        <p14:creationId xmlns:p14="http://schemas.microsoft.com/office/powerpoint/2010/main" val="1587131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14</a:t>
            </a:fld>
            <a:endParaRPr lang="en-US"/>
          </a:p>
        </p:txBody>
      </p:sp>
    </p:spTree>
    <p:extLst>
      <p:ext uri="{BB962C8B-B14F-4D97-AF65-F5344CB8AC3E}">
        <p14:creationId xmlns:p14="http://schemas.microsoft.com/office/powerpoint/2010/main" val="2167095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15</a:t>
            </a:fld>
            <a:endParaRPr lang="en-US"/>
          </a:p>
        </p:txBody>
      </p:sp>
    </p:spTree>
    <p:extLst>
      <p:ext uri="{BB962C8B-B14F-4D97-AF65-F5344CB8AC3E}">
        <p14:creationId xmlns:p14="http://schemas.microsoft.com/office/powerpoint/2010/main" val="4271167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1:15</a:t>
            </a:r>
          </a:p>
        </p:txBody>
      </p:sp>
      <p:sp>
        <p:nvSpPr>
          <p:cNvPr id="4" name="Slide Number Placeholder 3"/>
          <p:cNvSpPr>
            <a:spLocks noGrp="1"/>
          </p:cNvSpPr>
          <p:nvPr>
            <p:ph type="sldNum" sz="quarter" idx="10"/>
          </p:nvPr>
        </p:nvSpPr>
        <p:spPr/>
        <p:txBody>
          <a:bodyPr/>
          <a:lstStyle/>
          <a:p>
            <a:fld id="{2EC8124F-9E4F-498E-895D-A3D663EE9766}" type="slidenum">
              <a:rPr lang="en-US" smtClean="0"/>
              <a:t>16</a:t>
            </a:fld>
            <a:endParaRPr lang="en-US"/>
          </a:p>
        </p:txBody>
      </p:sp>
    </p:spTree>
    <p:extLst>
      <p:ext uri="{BB962C8B-B14F-4D97-AF65-F5344CB8AC3E}">
        <p14:creationId xmlns:p14="http://schemas.microsoft.com/office/powerpoint/2010/main" val="772423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with TMPL value</a:t>
            </a:r>
          </a:p>
          <a:p>
            <a:r>
              <a:rPr lang="en-US" dirty="0"/>
              <a:t>Very large difference in users in triggered and untriggered scorecard</a:t>
            </a:r>
          </a:p>
          <a:p>
            <a:r>
              <a:rPr lang="en-US" dirty="0"/>
              <a:t>Engaged session rate was flat in untriggered. In triggered scorecard there is a strong signal that it is positive.</a:t>
            </a:r>
          </a:p>
          <a:p>
            <a:r>
              <a:rPr lang="en-US" dirty="0"/>
              <a:t>Estimated coverage by PM was 30% but in actual the trigger rate is around 15%. Good to have thought of triggering before hand even in cases where you think the coverage is high. </a:t>
            </a:r>
          </a:p>
          <a:p>
            <a:endParaRPr lang="en-US" dirty="0"/>
          </a:p>
          <a:p>
            <a:r>
              <a:rPr lang="en-US" dirty="0"/>
              <a:t>T</a:t>
            </a:r>
          </a:p>
        </p:txBody>
      </p:sp>
      <p:sp>
        <p:nvSpPr>
          <p:cNvPr id="4" name="Slide Number Placeholder 3"/>
          <p:cNvSpPr>
            <a:spLocks noGrp="1"/>
          </p:cNvSpPr>
          <p:nvPr>
            <p:ph type="sldNum" sz="quarter" idx="10"/>
          </p:nvPr>
        </p:nvSpPr>
        <p:spPr/>
        <p:txBody>
          <a:bodyPr/>
          <a:lstStyle/>
          <a:p>
            <a:fld id="{D5999230-90A0-4F62-8287-2CFB9D30CA07}" type="slidenum">
              <a:rPr lang="en-US" smtClean="0"/>
              <a:t>17</a:t>
            </a:fld>
            <a:endParaRPr lang="en-US"/>
          </a:p>
        </p:txBody>
      </p:sp>
    </p:spTree>
    <p:extLst>
      <p:ext uri="{BB962C8B-B14F-4D97-AF65-F5344CB8AC3E}">
        <p14:creationId xmlns:p14="http://schemas.microsoft.com/office/powerpoint/2010/main" val="1694895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999230-90A0-4F62-8287-2CFB9D30CA07}" type="slidenum">
              <a:rPr lang="en-US" smtClean="0"/>
              <a:t>18</a:t>
            </a:fld>
            <a:endParaRPr lang="en-US"/>
          </a:p>
        </p:txBody>
      </p:sp>
    </p:spTree>
    <p:extLst>
      <p:ext uri="{BB962C8B-B14F-4D97-AF65-F5344CB8AC3E}">
        <p14:creationId xmlns:p14="http://schemas.microsoft.com/office/powerpoint/2010/main" val="742542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Single </a:t>
            </a:r>
            <a:r>
              <a:rPr lang="en-US" dirty="0" err="1"/>
              <a:t>avg</a:t>
            </a:r>
            <a:r>
              <a:rPr lang="en-US" dirty="0"/>
              <a:t> v/s double </a:t>
            </a:r>
            <a:r>
              <a:rPr lang="en-US" dirty="0" err="1"/>
              <a:t>avg</a:t>
            </a:r>
            <a:endParaRPr lang="en-US" dirty="0"/>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19</a:t>
            </a:fld>
            <a:endParaRPr lang="en-US"/>
          </a:p>
        </p:txBody>
      </p:sp>
    </p:spTree>
    <p:extLst>
      <p:ext uri="{BB962C8B-B14F-4D97-AF65-F5344CB8AC3E}">
        <p14:creationId xmlns:p14="http://schemas.microsoft.com/office/powerpoint/2010/main" val="19768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you measure is what you get</a:t>
            </a:r>
          </a:p>
          <a:p>
            <a:r>
              <a:rPr lang="en-US" dirty="0"/>
              <a:t>What you do not measure does not improve</a:t>
            </a:r>
          </a:p>
          <a:p>
            <a:endParaRPr lang="en-US" dirty="0"/>
          </a:p>
          <a:p>
            <a:r>
              <a:rPr lang="en-US" dirty="0"/>
              <a:t>Illustrates the problem with</a:t>
            </a:r>
            <a:r>
              <a:rPr lang="en-US" baseline="0" dirty="0"/>
              <a:t> the OEC metric:</a:t>
            </a:r>
          </a:p>
          <a:p>
            <a:pPr marL="171450" indent="-171450">
              <a:buFontTx/>
              <a:buChar char="-"/>
            </a:pPr>
            <a:r>
              <a:rPr lang="en-US" baseline="0" dirty="0"/>
              <a:t>Short term metric</a:t>
            </a:r>
          </a:p>
          <a:p>
            <a:pPr marL="171450" indent="-171450">
              <a:buFontTx/>
              <a:buChar char="-"/>
            </a:pPr>
            <a:r>
              <a:rPr lang="en-US" baseline="0" dirty="0"/>
              <a:t>Inadequate ‘tail’-</a:t>
            </a:r>
            <a:r>
              <a:rPr lang="en-US" baseline="0" dirty="0" err="1"/>
              <a:t>metry</a:t>
            </a:r>
            <a:endParaRPr lang="en-US" baseline="0" dirty="0"/>
          </a:p>
          <a:p>
            <a:pPr marL="171450" indent="-171450">
              <a:buFontTx/>
              <a:buChar char="-"/>
            </a:pPr>
            <a:r>
              <a:rPr lang="en-US" baseline="0" dirty="0"/>
              <a:t>Game-able</a:t>
            </a:r>
          </a:p>
          <a:p>
            <a:pPr marL="171450" indent="-171450">
              <a:buFontTx/>
              <a:buChar char="-"/>
            </a:pPr>
            <a:r>
              <a:rPr lang="en-US" baseline="0" dirty="0"/>
              <a:t>Sets the wrong incentives  - </a:t>
            </a:r>
            <a:r>
              <a:rPr lang="en-US" baseline="0" dirty="0" err="1"/>
              <a:t>GoodHart</a:t>
            </a:r>
            <a:r>
              <a:rPr lang="en-US" baseline="0" dirty="0"/>
              <a:t> Law https://en.wikipedia.org/wiki/Goodhart%27s_law </a:t>
            </a:r>
          </a:p>
          <a:p>
            <a:pPr marL="171450" indent="-171450">
              <a:buFontTx/>
              <a:buChar char="-"/>
            </a:pPr>
            <a:r>
              <a:rPr lang="en-US" baseline="0" dirty="0"/>
              <a:t>No guardrails to counterbalance abuse of the metric</a:t>
            </a:r>
          </a:p>
          <a:p>
            <a:pPr marL="0" indent="0">
              <a:buFontTx/>
              <a:buNone/>
            </a:pPr>
            <a:r>
              <a:rPr lang="en-US" baseline="0" dirty="0"/>
              <a:t>What would be a good success metric?</a:t>
            </a:r>
          </a:p>
          <a:p>
            <a:pPr marL="0" indent="0">
              <a:buFontTx/>
              <a:buNone/>
            </a:pPr>
            <a:endParaRPr lang="en-US" baseline="0" dirty="0"/>
          </a:p>
          <a:p>
            <a:pPr marL="0" indent="0">
              <a:buFontTx/>
              <a:buNone/>
            </a:pPr>
            <a:r>
              <a:rPr lang="en-US" baseline="0" dirty="0"/>
              <a:t>https://hbr.org/2010/06/column-you-are-what-you-measure </a:t>
            </a:r>
          </a:p>
          <a:p>
            <a:r>
              <a:rPr lang="en-US" sz="1200" dirty="0">
                <a:solidFill>
                  <a:schemeClr val="bg1"/>
                </a:solidFill>
              </a:rPr>
              <a:t>https://community.redhat.com/blog/2014/07/when-metrics-go-wrong/</a:t>
            </a:r>
          </a:p>
          <a:p>
            <a:r>
              <a:rPr lang="en-US" sz="1200" dirty="0">
                <a:solidFill>
                  <a:schemeClr val="bg1"/>
                </a:solidFill>
              </a:rPr>
              <a:t>http://www.freakonomics.com/media/vannrathunt.pdf</a:t>
            </a:r>
          </a:p>
          <a:p>
            <a:r>
              <a:rPr lang="en-US" sz="1200" dirty="0">
                <a:solidFill>
                  <a:schemeClr val="bg1"/>
                </a:solidFill>
              </a:rPr>
              <a:t>https://en.wikipedia.org/wiki/Cobra_effect</a:t>
            </a:r>
          </a:p>
          <a:p>
            <a:pPr marL="0" indent="0">
              <a:buFontTx/>
              <a:buNone/>
            </a:pPr>
            <a:endParaRPr lang="en-US" baseline="0" dirty="0"/>
          </a:p>
          <a:p>
            <a:pPr marL="0" indent="0">
              <a:buFontTx/>
              <a:buNone/>
            </a:pPr>
            <a:r>
              <a:rPr lang="en-US" baseline="0" dirty="0"/>
              <a:t>2:15</a:t>
            </a:r>
          </a:p>
        </p:txBody>
      </p:sp>
      <p:sp>
        <p:nvSpPr>
          <p:cNvPr id="4" name="Slide Number Placeholder 3"/>
          <p:cNvSpPr>
            <a:spLocks noGrp="1"/>
          </p:cNvSpPr>
          <p:nvPr>
            <p:ph type="sldNum" sz="quarter" idx="10"/>
          </p:nvPr>
        </p:nvSpPr>
        <p:spPr/>
        <p:txBody>
          <a:bodyPr/>
          <a:lstStyle/>
          <a:p>
            <a:fld id="{2EC8124F-9E4F-498E-895D-A3D663EE9766}" type="slidenum">
              <a:rPr lang="en-US" smtClean="0"/>
              <a:t>2</a:t>
            </a:fld>
            <a:endParaRPr lang="en-US"/>
          </a:p>
        </p:txBody>
      </p:sp>
    </p:spTree>
    <p:extLst>
      <p:ext uri="{BB962C8B-B14F-4D97-AF65-F5344CB8AC3E}">
        <p14:creationId xmlns:p14="http://schemas.microsoft.com/office/powerpoint/2010/main" val="1251892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865EB-0EDA-417C-BF57-C63DE52363EA}" type="slidenum">
              <a:rPr lang="en-US" smtClean="0"/>
              <a:t>20</a:t>
            </a:fld>
            <a:endParaRPr lang="en-US"/>
          </a:p>
        </p:txBody>
      </p:sp>
    </p:spTree>
    <p:extLst>
      <p:ext uri="{BB962C8B-B14F-4D97-AF65-F5344CB8AC3E}">
        <p14:creationId xmlns:p14="http://schemas.microsoft.com/office/powerpoint/2010/main" val="72593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21</a:t>
            </a:fld>
            <a:endParaRPr lang="en-US"/>
          </a:p>
        </p:txBody>
      </p:sp>
    </p:spTree>
    <p:extLst>
      <p:ext uri="{BB962C8B-B14F-4D97-AF65-F5344CB8AC3E}">
        <p14:creationId xmlns:p14="http://schemas.microsoft.com/office/powerpoint/2010/main" val="3206962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r>
              <a:rPr lang="en-US" dirty="0"/>
              <a:t>Total 38 mins</a:t>
            </a:r>
          </a:p>
          <a:p>
            <a:endParaRPr lang="en-US" dirty="0"/>
          </a:p>
          <a:p>
            <a:r>
              <a:rPr lang="en-US" dirty="0"/>
              <a:t>Another case: http://exp/Details?id=38ee6a39-2abb-41d3-8fde-5c5b67947b2c JS perf improvement. Pageviews went down by 50%</a:t>
            </a:r>
          </a:p>
        </p:txBody>
      </p:sp>
      <p:sp>
        <p:nvSpPr>
          <p:cNvPr id="4" name="Slide Number Placeholder 3"/>
          <p:cNvSpPr>
            <a:spLocks noGrp="1"/>
          </p:cNvSpPr>
          <p:nvPr>
            <p:ph type="sldNum" sz="quarter" idx="10"/>
          </p:nvPr>
        </p:nvSpPr>
        <p:spPr/>
        <p:txBody>
          <a:bodyPr/>
          <a:lstStyle/>
          <a:p>
            <a:fld id="{D5999230-90A0-4F62-8287-2CFB9D30CA07}" type="slidenum">
              <a:rPr lang="en-US" smtClean="0"/>
              <a:t>22</a:t>
            </a:fld>
            <a:endParaRPr lang="en-US"/>
          </a:p>
        </p:txBody>
      </p:sp>
    </p:spTree>
    <p:extLst>
      <p:ext uri="{BB962C8B-B14F-4D97-AF65-F5344CB8AC3E}">
        <p14:creationId xmlns:p14="http://schemas.microsoft.com/office/powerpoint/2010/main" val="1689216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1168" lvl="1" indent="0" fontAlgn="ctr">
              <a:buNone/>
            </a:pPr>
            <a:endParaRPr lang="en-US" dirty="0"/>
          </a:p>
          <a:p>
            <a:pPr marL="201168" lvl="1" indent="0" fontAlgn="ctr">
              <a:buNone/>
            </a:pPr>
            <a:r>
              <a:rPr lang="en-US" dirty="0"/>
              <a:t>Sessions/user:</a:t>
            </a:r>
          </a:p>
          <a:p>
            <a:pPr lvl="2" fontAlgn="ctr"/>
            <a:r>
              <a:rPr lang="en-US" dirty="0"/>
              <a:t> P(H1) is very low. User behavior metrics are hard to improve</a:t>
            </a:r>
          </a:p>
          <a:p>
            <a:pPr lvl="2" fontAlgn="ctr"/>
            <a:r>
              <a:rPr lang="en-US" dirty="0"/>
              <a:t> If a change causes session to increase, the increase is usually very small</a:t>
            </a:r>
          </a:p>
          <a:p>
            <a:pPr lvl="2" fontAlgn="ctr"/>
            <a:r>
              <a:rPr lang="en-US" dirty="0"/>
              <a:t> We need high statistical power to improve sensitivity</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23</a:t>
            </a:fld>
            <a:endParaRPr lang="en-US"/>
          </a:p>
        </p:txBody>
      </p:sp>
    </p:spTree>
    <p:extLst>
      <p:ext uri="{BB962C8B-B14F-4D97-AF65-F5344CB8AC3E}">
        <p14:creationId xmlns:p14="http://schemas.microsoft.com/office/powerpoint/2010/main" val="1689958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aseline="0" dirty="0"/>
              <a:t>Process that follows these </a:t>
            </a:r>
            <a:r>
              <a:rPr lang="en-US" sz="900" b="1" baseline="0" dirty="0"/>
              <a:t>stages</a:t>
            </a:r>
          </a:p>
          <a:p>
            <a:endParaRPr lang="en-US" sz="900" baseline="0" dirty="0"/>
          </a:p>
          <a:p>
            <a:r>
              <a:rPr lang="en-US" sz="900" b="1" baseline="0" dirty="0"/>
              <a:t>Antic-dote</a:t>
            </a:r>
            <a:r>
              <a:rPr lang="en-US" sz="900" baseline="0" dirty="0"/>
              <a:t> about SQL Server UI</a:t>
            </a:r>
          </a:p>
          <a:p>
            <a:endParaRPr lang="en-US" sz="900" baseline="0" dirty="0"/>
          </a:p>
          <a:p>
            <a:r>
              <a:rPr lang="en-US" sz="900" baseline="0" dirty="0"/>
              <a:t>Tools that help </a:t>
            </a:r>
            <a:r>
              <a:rPr lang="en-US" sz="900" b="1" baseline="0" dirty="0"/>
              <a:t>guide decisions</a:t>
            </a:r>
            <a:r>
              <a:rPr lang="en-US" sz="900" baseline="0" dirty="0"/>
              <a:t>: surveys, studies, trained experts</a:t>
            </a:r>
          </a:p>
          <a:p>
            <a:endParaRPr lang="en-US" sz="900" baseline="0" dirty="0"/>
          </a:p>
          <a:p>
            <a:r>
              <a:rPr lang="en-US" sz="900" b="1" baseline="0" dirty="0"/>
              <a:t>Missing tool </a:t>
            </a:r>
            <a:r>
              <a:rPr lang="en-US" sz="900" baseline="0" dirty="0"/>
              <a:t>is online experimentation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a:p>
        </p:txBody>
      </p:sp>
    </p:spTree>
    <p:extLst>
      <p:ext uri="{BB962C8B-B14F-4D97-AF65-F5344CB8AC3E}">
        <p14:creationId xmlns:p14="http://schemas.microsoft.com/office/powerpoint/2010/main" val="3801903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aseline="0"/>
              <a:t>Online experimentation really changes the conversation about how software gets built</a:t>
            </a:r>
          </a:p>
          <a:p>
            <a:endParaRPr lang="en-US" sz="900" baseline="0"/>
          </a:p>
          <a:p>
            <a:r>
              <a:rPr lang="en-US" sz="900" b="1" baseline="0"/>
              <a:t>Debate moves up</a:t>
            </a:r>
            <a:r>
              <a:rPr lang="en-US" sz="900" baseline="0"/>
              <a:t>, is about metrics</a:t>
            </a:r>
          </a:p>
          <a:p>
            <a:endParaRPr lang="en-US" sz="900" baseline="0"/>
          </a:p>
          <a:p>
            <a:r>
              <a:rPr lang="en-US" sz="900" baseline="0"/>
              <a:t>Team is freed up </a:t>
            </a:r>
            <a:r>
              <a:rPr lang="en-US" sz="900" b="1" baseline="0"/>
              <a:t>to brainstorm ideas and plan experiments</a:t>
            </a:r>
          </a:p>
          <a:p>
            <a:endParaRPr lang="en-US" sz="900" baseline="0"/>
          </a:p>
          <a:p>
            <a:r>
              <a:rPr lang="en-US" sz="900" baseline="0"/>
              <a:t>Antic-dote</a:t>
            </a:r>
          </a:p>
          <a:p>
            <a:endParaRPr lang="en-US" sz="900" baseline="0"/>
          </a:p>
          <a:p>
            <a:r>
              <a:rPr lang="en-US" sz="900" b="1" baseline="0"/>
              <a:t>Building</a:t>
            </a:r>
            <a:r>
              <a:rPr lang="en-US" sz="900" baseline="0"/>
              <a:t> can take more time. Careful attention here to reducing build costs and enabling cheap ideas</a:t>
            </a:r>
          </a:p>
          <a:p>
            <a:endParaRPr lang="en-US" sz="900" baseline="0"/>
          </a:p>
          <a:p>
            <a:r>
              <a:rPr lang="en-US" sz="900" baseline="0"/>
              <a:t>Comparison adds time, but also deeper understanding of what moves the product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a:p>
        </p:txBody>
      </p:sp>
    </p:spTree>
    <p:extLst>
      <p:ext uri="{BB962C8B-B14F-4D97-AF65-F5344CB8AC3E}">
        <p14:creationId xmlns:p14="http://schemas.microsoft.com/office/powerpoint/2010/main" val="2757868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Coefficient of variation</a:t>
            </a:r>
          </a:p>
          <a:p>
            <a:r>
              <a:rPr lang="en-US" dirty="0"/>
              <a:t>Sessions: P(H1) is low</a:t>
            </a:r>
          </a:p>
          <a:p>
            <a:r>
              <a:rPr lang="en-US" dirty="0"/>
              <a:t>Power is good. </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26</a:t>
            </a:fld>
            <a:endParaRPr lang="en-US"/>
          </a:p>
        </p:txBody>
      </p:sp>
    </p:spTree>
    <p:extLst>
      <p:ext uri="{BB962C8B-B14F-4D97-AF65-F5344CB8AC3E}">
        <p14:creationId xmlns:p14="http://schemas.microsoft.com/office/powerpoint/2010/main" val="29992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0:30</a:t>
            </a:r>
          </a:p>
        </p:txBody>
      </p:sp>
      <p:sp>
        <p:nvSpPr>
          <p:cNvPr id="4" name="Slide Number Placeholder 3"/>
          <p:cNvSpPr>
            <a:spLocks noGrp="1"/>
          </p:cNvSpPr>
          <p:nvPr>
            <p:ph type="sldNum" sz="quarter" idx="10"/>
          </p:nvPr>
        </p:nvSpPr>
        <p:spPr/>
        <p:txBody>
          <a:bodyPr/>
          <a:lstStyle/>
          <a:p>
            <a:fld id="{2EC8124F-9E4F-498E-895D-A3D663EE9766}" type="slidenum">
              <a:rPr lang="en-US" smtClean="0"/>
              <a:t>3</a:t>
            </a:fld>
            <a:endParaRPr lang="en-US"/>
          </a:p>
        </p:txBody>
      </p:sp>
    </p:spTree>
    <p:extLst>
      <p:ext uri="{BB962C8B-B14F-4D97-AF65-F5344CB8AC3E}">
        <p14:creationId xmlns:p14="http://schemas.microsoft.com/office/powerpoint/2010/main" val="32752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1:00</a:t>
            </a:r>
          </a:p>
        </p:txBody>
      </p:sp>
      <p:sp>
        <p:nvSpPr>
          <p:cNvPr id="4" name="Slide Number Placeholder 3"/>
          <p:cNvSpPr>
            <a:spLocks noGrp="1"/>
          </p:cNvSpPr>
          <p:nvPr>
            <p:ph type="sldNum" sz="quarter" idx="10"/>
          </p:nvPr>
        </p:nvSpPr>
        <p:spPr/>
        <p:txBody>
          <a:bodyPr/>
          <a:lstStyle/>
          <a:p>
            <a:fld id="{2EC8124F-9E4F-498E-895D-A3D663EE9766}" type="slidenum">
              <a:rPr lang="en-US" smtClean="0"/>
              <a:t>4</a:t>
            </a:fld>
            <a:endParaRPr lang="en-US"/>
          </a:p>
        </p:txBody>
      </p:sp>
    </p:spTree>
    <p:extLst>
      <p:ext uri="{BB962C8B-B14F-4D97-AF65-F5344CB8AC3E}">
        <p14:creationId xmlns:p14="http://schemas.microsoft.com/office/powerpoint/2010/main" val="215210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3:30</a:t>
            </a:r>
          </a:p>
        </p:txBody>
      </p:sp>
      <p:sp>
        <p:nvSpPr>
          <p:cNvPr id="4" name="Slide Number Placeholder 3"/>
          <p:cNvSpPr>
            <a:spLocks noGrp="1"/>
          </p:cNvSpPr>
          <p:nvPr>
            <p:ph type="sldNum" sz="quarter" idx="10"/>
          </p:nvPr>
        </p:nvSpPr>
        <p:spPr/>
        <p:txBody>
          <a:bodyPr/>
          <a:lstStyle/>
          <a:p>
            <a:fld id="{2EC8124F-9E4F-498E-895D-A3D663EE9766}" type="slidenum">
              <a:rPr lang="en-US" smtClean="0"/>
              <a:t>5</a:t>
            </a:fld>
            <a:endParaRPr lang="en-US"/>
          </a:p>
        </p:txBody>
      </p:sp>
    </p:spTree>
    <p:extLst>
      <p:ext uri="{BB962C8B-B14F-4D97-AF65-F5344CB8AC3E}">
        <p14:creationId xmlns:p14="http://schemas.microsoft.com/office/powerpoint/2010/main" val="3973191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a:t>
            </a:r>
          </a:p>
        </p:txBody>
      </p:sp>
      <p:sp>
        <p:nvSpPr>
          <p:cNvPr id="4" name="Slide Number Placeholder 3"/>
          <p:cNvSpPr>
            <a:spLocks noGrp="1"/>
          </p:cNvSpPr>
          <p:nvPr>
            <p:ph type="sldNum" sz="quarter" idx="10"/>
          </p:nvPr>
        </p:nvSpPr>
        <p:spPr/>
        <p:txBody>
          <a:bodyPr/>
          <a:lstStyle/>
          <a:p>
            <a:fld id="{2EC8124F-9E4F-498E-895D-A3D663EE9766}" type="slidenum">
              <a:rPr lang="en-US" smtClean="0"/>
              <a:t>6</a:t>
            </a:fld>
            <a:endParaRPr lang="en-US"/>
          </a:p>
        </p:txBody>
      </p:sp>
    </p:spTree>
    <p:extLst>
      <p:ext uri="{BB962C8B-B14F-4D97-AF65-F5344CB8AC3E}">
        <p14:creationId xmlns:p14="http://schemas.microsoft.com/office/powerpoint/2010/main" val="842818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a:t>
            </a:r>
          </a:p>
        </p:txBody>
      </p:sp>
      <p:sp>
        <p:nvSpPr>
          <p:cNvPr id="4" name="Slide Number Placeholder 3"/>
          <p:cNvSpPr>
            <a:spLocks noGrp="1"/>
          </p:cNvSpPr>
          <p:nvPr>
            <p:ph type="sldNum" sz="quarter" idx="10"/>
          </p:nvPr>
        </p:nvSpPr>
        <p:spPr/>
        <p:txBody>
          <a:bodyPr/>
          <a:lstStyle/>
          <a:p>
            <a:fld id="{2EC8124F-9E4F-498E-895D-A3D663EE9766}" type="slidenum">
              <a:rPr lang="en-US" smtClean="0"/>
              <a:t>7</a:t>
            </a:fld>
            <a:endParaRPr lang="en-US"/>
          </a:p>
        </p:txBody>
      </p:sp>
    </p:spTree>
    <p:extLst>
      <p:ext uri="{BB962C8B-B14F-4D97-AF65-F5344CB8AC3E}">
        <p14:creationId xmlns:p14="http://schemas.microsoft.com/office/powerpoint/2010/main" val="1830768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1:45</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8</a:t>
            </a:fld>
            <a:endParaRPr lang="en-US"/>
          </a:p>
        </p:txBody>
      </p:sp>
    </p:spTree>
    <p:extLst>
      <p:ext uri="{BB962C8B-B14F-4D97-AF65-F5344CB8AC3E}">
        <p14:creationId xmlns:p14="http://schemas.microsoft.com/office/powerpoint/2010/main" val="349288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Netflix: Because it is a subscription-based business, one of Netflix’s key metrics is retention, defined as the percentage of their customers who return month over month. Conceptually, you can imagine that someone who watches a lot of Netflix should derive a lot of value from the service and therefore be more likely to renew their subscription. In fact, the Netflix team found a very strong correlation between viewing hours and retention. So, for instance, if a user watched only one hour of Netflix per month, then they were not as likely to renew their monthly subscription as if they watched 15 hours of Netflix per month. As a result, the Netflix team used viewing hours (or content consumption) as their strongest proxy metric for retention, and many tests at Netflix had the goal of increasing the number of hours users streamed.</a:t>
            </a:r>
            <a:br>
              <a:rPr lang="en-US" dirty="0"/>
            </a:br>
            <a:r>
              <a:rPr lang="en-US" dirty="0"/>
              <a:t>(Kindle Locations 2206-2210)</a:t>
            </a:r>
          </a:p>
          <a:p>
            <a:pPr lvl="0"/>
            <a:r>
              <a:rPr lang="en-US" dirty="0"/>
              <a:t>Coursera: Coursera is a credential-driven business; in other words, they make money when users pay for credentials (certifications) after completing a course. One of their key metrics might be the number of credentials sold, or the revenue generated from credential purchases. You might be skeptical about this metric, though, and for good reason: because Coursera courses are often 13-week college classes, measuring how a design changes this metric would take far too long to be practical...Course completion is predicted by module completion, which is in turn predicted by test completion and how often a user engages with a course. So Coursera measures test completion or course engagement as proxies for their key metric, allowing them to cut down the time to measure the impact of a design change dramatically.</a:t>
            </a:r>
            <a:br>
              <a:rPr lang="en-US" dirty="0"/>
            </a:br>
            <a:r>
              <a:rPr lang="en-US" dirty="0"/>
              <a:t>(Kindle Locations 1266-1269)</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9</a:t>
            </a:fld>
            <a:endParaRPr lang="en-US"/>
          </a:p>
        </p:txBody>
      </p:sp>
    </p:spTree>
    <p:extLst>
      <p:ext uri="{BB962C8B-B14F-4D97-AF65-F5344CB8AC3E}">
        <p14:creationId xmlns:p14="http://schemas.microsoft.com/office/powerpoint/2010/main" val="111798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867266" y="1667435"/>
            <a:ext cx="10680569" cy="55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867266" y="1527142"/>
            <a:ext cx="10680569" cy="218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2169" y="286603"/>
            <a:ext cx="11227324" cy="769199"/>
          </a:xfrm>
        </p:spPr>
        <p:txBody>
          <a:bodyPr/>
          <a:lstStyle/>
          <a:p>
            <a:r>
              <a:rPr lang="en-US" dirty="0"/>
              <a:t>Click to edit Master title style</a:t>
            </a:r>
          </a:p>
        </p:txBody>
      </p:sp>
      <p:sp>
        <p:nvSpPr>
          <p:cNvPr id="3" name="Content Placeholder 2"/>
          <p:cNvSpPr>
            <a:spLocks noGrp="1"/>
          </p:cNvSpPr>
          <p:nvPr>
            <p:ph idx="1"/>
          </p:nvPr>
        </p:nvSpPr>
        <p:spPr>
          <a:xfrm>
            <a:off x="622169" y="1321080"/>
            <a:ext cx="11227324" cy="4725068"/>
          </a:xfrm>
          <a:solidFill>
            <a:schemeClr val="bg1"/>
          </a:solidFill>
        </p:spPr>
        <p:txBody>
          <a:bodyPr/>
          <a:lstStyle>
            <a:lvl1pPr marL="228600" indent="-228600">
              <a:buFont typeface="Wingdings" panose="05000000000000000000" pitchFamily="2" charset="2"/>
              <a:buChar char="Ø"/>
              <a:defRPr sz="2400"/>
            </a:lvl1pPr>
            <a:lvl2pPr marL="384048" indent="-182880">
              <a:buSzPct val="120000"/>
              <a:buFont typeface="Wingdings" panose="05000000000000000000" pitchFamily="2" charset="2"/>
              <a:buChar char="§"/>
              <a:defRPr sz="2000"/>
            </a:lvl2pPr>
            <a:lvl3pPr marL="566928" indent="-182880">
              <a:buFont typeface="Courier New" panose="02070309020205020404" pitchFamily="49" charset="0"/>
              <a:buChar char="o"/>
              <a:defRPr sz="1800"/>
            </a:lvl3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29637A9-119A-49DA-BD12-AAC58B377D8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7517" y="424512"/>
            <a:ext cx="10960925"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Rectangle 3"/>
          <p:cNvSpPr/>
          <p:nvPr userDrawn="1"/>
        </p:nvSpPr>
        <p:spPr>
          <a:xfrm>
            <a:off x="0" y="6540500"/>
            <a:ext cx="12192000" cy="32937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p:cNvSpPr>
            <a:spLocks noGrp="1"/>
          </p:cNvSpPr>
          <p:nvPr>
            <p:ph type="body" sz="quarter" idx="10"/>
          </p:nvPr>
        </p:nvSpPr>
        <p:spPr>
          <a:xfrm>
            <a:off x="617538" y="1887538"/>
            <a:ext cx="10961687" cy="41211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47767" y="6525820"/>
            <a:ext cx="1159002" cy="392278"/>
          </a:xfrm>
          <a:prstGeom prst="rect">
            <a:avLst/>
          </a:prstGeom>
        </p:spPr>
      </p:pic>
      <p:sp>
        <p:nvSpPr>
          <p:cNvPr id="8" name="TextBox 7"/>
          <p:cNvSpPr txBox="1"/>
          <p:nvPr userDrawn="1"/>
        </p:nvSpPr>
        <p:spPr>
          <a:xfrm>
            <a:off x="11137164" y="6589118"/>
            <a:ext cx="769441"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Light" pitchFamily="34" charset="0"/>
              </a:rPr>
              <a:t>Confidential</a:t>
            </a:r>
          </a:p>
        </p:txBody>
      </p:sp>
      <p:sp>
        <p:nvSpPr>
          <p:cNvPr id="10" name="TextBox 9"/>
          <p:cNvSpPr txBox="1"/>
          <p:nvPr userDrawn="1"/>
        </p:nvSpPr>
        <p:spPr>
          <a:xfrm>
            <a:off x="407669" y="6593123"/>
            <a:ext cx="1184669"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Light" pitchFamily="34" charset="0"/>
              </a:rPr>
              <a:t>aka.ms/oneanalyst</a:t>
            </a:r>
          </a:p>
        </p:txBody>
      </p:sp>
    </p:spTree>
    <p:extLst>
      <p:ext uri="{BB962C8B-B14F-4D97-AF65-F5344CB8AC3E}">
        <p14:creationId xmlns:p14="http://schemas.microsoft.com/office/powerpoint/2010/main" val="1928937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smtClean="0"/>
              <a:t>8/3/2017</a:t>
            </a:fld>
            <a:endParaRPr lang="en-US"/>
          </a:p>
        </p:txBody>
      </p:sp>
      <p:sp>
        <p:nvSpPr>
          <p:cNvPr id="4" name="Footer Placeholder 3"/>
          <p:cNvSpPr>
            <a:spLocks noGrp="1"/>
          </p:cNvSpPr>
          <p:nvPr>
            <p:ph type="ftr" sz="quarter" idx="11"/>
          </p:nvPr>
        </p:nvSpPr>
        <p:spPr/>
        <p:txBody>
          <a:bodyPr/>
          <a:lstStyle/>
          <a:p>
            <a:r>
              <a:rPr lang="en-US"/>
              <a:t>Microsoft Confidential</a:t>
            </a:r>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0667458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Ø"/>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20000"/>
        <a:buFont typeface="Courier New" panose="02070309020205020404" pitchFamily="49" charset="0"/>
        <a:buChar char="o"/>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exp-platform.com/Documents/2016CIKM_MeasuringMetrics.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chive.org/details/PitfallsInMetricInterpretationKD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exp-platform.com/cuped/"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Cobra_effect" TargetMode="External"/><Relationship Id="rId5" Type="http://schemas.openxmlformats.org/officeDocument/2006/relationships/hyperlink" Target="http://www.freakonomics.com/media/vannrathunt.pdf" TargetMode="External"/><Relationship Id="rId4" Type="http://schemas.openxmlformats.org/officeDocument/2006/relationships/hyperlink" Target="https://community.redhat.com/blog/2014/07/when-metrics-go-wron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exp-platrofm.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exp/Details?id=76165da3-3847-446d-a078-46b5e21e15f5" TargetMode="External"/><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avocado/report_executions/8750980"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g"/><Relationship Id="rId4" Type="http://schemas.openxmlformats.org/officeDocument/2006/relationships/image" Target="../media/image17.WMF"/></Relationships>
</file>

<file path=ppt/slides/_rels/slide2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www.exp-platform.com/Pages/PuzzlingOutcomesExplained.aspx" TargetMode="Externa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hyperlink" Target="https://archive.org/details/PitfallsInMetricInterpretationKD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exp-platform.com/Documents/2014%20experimentersRulesOfThumb.pdf" TargetMode="External"/><Relationship Id="rId5" Type="http://schemas.openxmlformats.org/officeDocument/2006/relationships/hyperlink" Target="http://www.kdd.org/kdd2016/papers/files/adf0853-dengA.pdf" TargetMode="External"/><Relationship Id="rId4" Type="http://schemas.openxmlformats.org/officeDocument/2006/relationships/hyperlink" Target="http://dl.acm.org/citation.cfm?id=2926731"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xp-platform.com/Pages/hippo_long.asp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exp-platform.com/Documents/2016CIKM_MeasuringMetrics.pdf" TargetMode="External"/><Relationship Id="rId5" Type="http://schemas.openxmlformats.org/officeDocument/2006/relationships/hyperlink" Target="http://www.exp-platform.com/Pages/PuzzlingOutcomesExplained.aspx" TargetMode="External"/><Relationship Id="rId4" Type="http://schemas.openxmlformats.org/officeDocument/2006/relationships/hyperlink" Target="http://bit.ly/expUnexpecte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exp-platform.com/Pages/PuzzlingOutcomesExplained.aspx"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exp-platform.com/Pages/PuzzlingOutcomesExplained.aspx"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0A56FF-7C38-4CF0-BF65-581B962AAAF3}"/>
              </a:ext>
            </a:extLst>
          </p:cNvPr>
          <p:cNvSpPr>
            <a:spLocks noGrp="1"/>
          </p:cNvSpPr>
          <p:nvPr>
            <p:ph type="ctrTitle"/>
          </p:nvPr>
        </p:nvSpPr>
        <p:spPr/>
        <p:txBody>
          <a:bodyPr/>
          <a:lstStyle/>
          <a:p>
            <a:r>
              <a:rPr lang="en-US" dirty="0"/>
              <a:t>Designing Experimentation Metrics </a:t>
            </a:r>
          </a:p>
        </p:txBody>
      </p:sp>
      <p:sp>
        <p:nvSpPr>
          <p:cNvPr id="5" name="Slide Number Placeholder 4">
            <a:extLst>
              <a:ext uri="{FF2B5EF4-FFF2-40B4-BE49-F238E27FC236}">
                <a16:creationId xmlns:a16="http://schemas.microsoft.com/office/drawing/2014/main" id="{9F813C5D-037A-4214-A466-E5C2B11FE658}"/>
              </a:ext>
            </a:extLst>
          </p:cNvPr>
          <p:cNvSpPr>
            <a:spLocks noGrp="1"/>
          </p:cNvSpPr>
          <p:nvPr>
            <p:ph type="sldNum" sz="quarter" idx="12"/>
          </p:nvPr>
        </p:nvSpPr>
        <p:spPr/>
        <p:txBody>
          <a:bodyPr/>
          <a:lstStyle/>
          <a:p>
            <a:fld id="{629637A9-119A-49DA-BD12-AAC58B377D80}" type="slidenum">
              <a:rPr lang="en-US" smtClean="0"/>
              <a:pPr/>
              <a:t>1</a:t>
            </a:fld>
            <a:endParaRPr lang="en-US" dirty="0"/>
          </a:p>
        </p:txBody>
      </p:sp>
      <p:sp>
        <p:nvSpPr>
          <p:cNvPr id="3" name="Subtitle 2">
            <a:extLst>
              <a:ext uri="{FF2B5EF4-FFF2-40B4-BE49-F238E27FC236}">
                <a16:creationId xmlns:a16="http://schemas.microsoft.com/office/drawing/2014/main" id="{AA5FFE17-D42F-4D2C-9900-9D8DC3FB6134}"/>
              </a:ext>
            </a:extLst>
          </p:cNvPr>
          <p:cNvSpPr>
            <a:spLocks noGrp="1"/>
          </p:cNvSpPr>
          <p:nvPr>
            <p:ph type="subTitle" idx="1"/>
          </p:nvPr>
        </p:nvSpPr>
        <p:spPr/>
        <p:txBody>
          <a:bodyPr/>
          <a:lstStyle/>
          <a:p>
            <a:r>
              <a:rPr lang="en-US" dirty="0"/>
              <a:t>Pavel Dmitriev, Microsoft Analysis &amp; Experimentation</a:t>
            </a:r>
          </a:p>
        </p:txBody>
      </p:sp>
    </p:spTree>
    <p:extLst>
      <p:ext uri="{BB962C8B-B14F-4D97-AF65-F5344CB8AC3E}">
        <p14:creationId xmlns:p14="http://schemas.microsoft.com/office/powerpoint/2010/main" val="2240294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9A78-A773-461E-8A15-2ECC20C7EA39}"/>
              </a:ext>
            </a:extLst>
          </p:cNvPr>
          <p:cNvSpPr>
            <a:spLocks noGrp="1"/>
          </p:cNvSpPr>
          <p:nvPr>
            <p:ph type="title"/>
          </p:nvPr>
        </p:nvSpPr>
        <p:spPr/>
        <p:txBody>
          <a:bodyPr/>
          <a:lstStyle/>
          <a:p>
            <a:r>
              <a:rPr lang="en-US" dirty="0"/>
              <a:t>How to come up with the right OEC?</a:t>
            </a:r>
          </a:p>
        </p:txBody>
      </p:sp>
      <p:sp>
        <p:nvSpPr>
          <p:cNvPr id="3" name="Content Placeholder 2">
            <a:extLst>
              <a:ext uri="{FF2B5EF4-FFF2-40B4-BE49-F238E27FC236}">
                <a16:creationId xmlns:a16="http://schemas.microsoft.com/office/drawing/2014/main" id="{0003DAAD-1C0D-4B74-9ED0-3CAF2C295F50}"/>
              </a:ext>
            </a:extLst>
          </p:cNvPr>
          <p:cNvSpPr>
            <a:spLocks noGrp="1"/>
          </p:cNvSpPr>
          <p:nvPr>
            <p:ph idx="1"/>
          </p:nvPr>
        </p:nvSpPr>
        <p:spPr/>
        <p:txBody>
          <a:bodyPr>
            <a:normAutofit/>
          </a:bodyPr>
          <a:lstStyle/>
          <a:p>
            <a:pPr marL="0" indent="0">
              <a:buNone/>
            </a:pPr>
            <a:r>
              <a:rPr lang="en-US" dirty="0"/>
              <a:t>In the beginning: </a:t>
            </a:r>
          </a:p>
          <a:p>
            <a:pPr lvl="1"/>
            <a:r>
              <a:rPr lang="en-US" dirty="0"/>
              <a:t> Start simple: frequency of user visits can be a good indicator of user happiness</a:t>
            </a:r>
          </a:p>
          <a:p>
            <a:pPr lvl="1"/>
            <a:r>
              <a:rPr lang="en-US" dirty="0"/>
              <a:t> Evaluate and improve based on “learning experiments”:</a:t>
            </a:r>
          </a:p>
          <a:p>
            <a:pPr lvl="2"/>
            <a:r>
              <a:rPr lang="en-US" dirty="0"/>
              <a:t>An obviously positive change: that will clearly increase user happiness like removing ads</a:t>
            </a:r>
          </a:p>
          <a:p>
            <a:pPr lvl="2"/>
            <a:r>
              <a:rPr lang="en-US" dirty="0"/>
              <a:t>An obviously negative change: like adding latency or decreasing relevance of search results</a:t>
            </a:r>
          </a:p>
          <a:p>
            <a:pPr marL="0" indent="0">
              <a:buNone/>
            </a:pPr>
            <a:r>
              <a:rPr lang="en-US" dirty="0"/>
              <a:t> Continue to improve directionality and sensitivity over time:</a:t>
            </a:r>
          </a:p>
          <a:p>
            <a:pPr lvl="1"/>
            <a:r>
              <a:rPr lang="en-US" dirty="0"/>
              <a:t> Setup a </a:t>
            </a:r>
            <a:r>
              <a:rPr lang="en-US" i="1" dirty="0"/>
              <a:t>metric evaluation framework</a:t>
            </a:r>
            <a:r>
              <a:rPr lang="en-US" dirty="0"/>
              <a:t>: curate a diverse set of labeled experiments agreed to be positive, negative or neutral with respect to long-term value. Test changes to the OEC on this set.</a:t>
            </a:r>
          </a:p>
        </p:txBody>
      </p:sp>
      <p:sp>
        <p:nvSpPr>
          <p:cNvPr id="5" name="Slide Number Placeholder 4">
            <a:extLst>
              <a:ext uri="{FF2B5EF4-FFF2-40B4-BE49-F238E27FC236}">
                <a16:creationId xmlns:a16="http://schemas.microsoft.com/office/drawing/2014/main" id="{C23C0FE7-51D1-4547-AA9B-470BF5BEE3C3}"/>
              </a:ext>
            </a:extLst>
          </p:cNvPr>
          <p:cNvSpPr>
            <a:spLocks noGrp="1"/>
          </p:cNvSpPr>
          <p:nvPr>
            <p:ph type="sldNum" sz="quarter" idx="12"/>
          </p:nvPr>
        </p:nvSpPr>
        <p:spPr/>
        <p:txBody>
          <a:bodyPr/>
          <a:lstStyle/>
          <a:p>
            <a:fld id="{629637A9-119A-49DA-BD12-AAC58B377D80}" type="slidenum">
              <a:rPr lang="en-US" smtClean="0"/>
              <a:pPr/>
              <a:t>10</a:t>
            </a:fld>
            <a:endParaRPr lang="en-US" dirty="0"/>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
        <p:nvSpPr>
          <p:cNvPr id="7" name="Rectangle 6">
            <a:extLst>
              <a:ext uri="{FF2B5EF4-FFF2-40B4-BE49-F238E27FC236}">
                <a16:creationId xmlns:a16="http://schemas.microsoft.com/office/drawing/2014/main" id="{F65D2868-52E8-4D48-A288-79ED83CD4CE2}"/>
              </a:ext>
            </a:extLst>
          </p:cNvPr>
          <p:cNvSpPr/>
          <p:nvPr/>
        </p:nvSpPr>
        <p:spPr>
          <a:xfrm>
            <a:off x="7957876" y="6025762"/>
            <a:ext cx="4286878" cy="246221"/>
          </a:xfrm>
          <a:prstGeom prst="rect">
            <a:avLst/>
          </a:prstGeom>
        </p:spPr>
        <p:txBody>
          <a:bodyPr wrap="square">
            <a:spAutoFit/>
          </a:bodyPr>
          <a:lstStyle/>
          <a:p>
            <a:pPr lvl="0"/>
            <a:r>
              <a:rPr lang="en-US" sz="1000" dirty="0">
                <a:solidFill>
                  <a:prstClr val="black">
                    <a:lumMod val="75000"/>
                    <a:lumOff val="25000"/>
                  </a:prstClr>
                </a:solidFill>
                <a:hlinkClick r:id="rId3"/>
              </a:rPr>
              <a:t>http://www.exp-platform.com/Documents/2016CIKM_MeasuringMetrics.pdf  </a:t>
            </a:r>
            <a:endParaRPr lang="en-US" sz="1000" dirty="0">
              <a:solidFill>
                <a:prstClr val="black">
                  <a:lumMod val="75000"/>
                  <a:lumOff val="25000"/>
                </a:prstClr>
              </a:solidFill>
            </a:endParaRPr>
          </a:p>
        </p:txBody>
      </p:sp>
    </p:spTree>
    <p:extLst>
      <p:ext uri="{BB962C8B-B14F-4D97-AF65-F5344CB8AC3E}">
        <p14:creationId xmlns:p14="http://schemas.microsoft.com/office/powerpoint/2010/main" val="277439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5039-1DC9-442A-A14B-852BE1976599}"/>
              </a:ext>
            </a:extLst>
          </p:cNvPr>
          <p:cNvSpPr>
            <a:spLocks noGrp="1"/>
          </p:cNvSpPr>
          <p:nvPr>
            <p:ph type="title"/>
          </p:nvPr>
        </p:nvSpPr>
        <p:spPr/>
        <p:txBody>
          <a:bodyPr/>
          <a:lstStyle/>
          <a:p>
            <a:r>
              <a:rPr lang="en-US" dirty="0"/>
              <a:t>Experimentation Metrics Taxonomy</a:t>
            </a:r>
          </a:p>
        </p:txBody>
      </p:sp>
      <p:sp>
        <p:nvSpPr>
          <p:cNvPr id="5" name="Slide Number Placeholder 4">
            <a:extLst>
              <a:ext uri="{FF2B5EF4-FFF2-40B4-BE49-F238E27FC236}">
                <a16:creationId xmlns:a16="http://schemas.microsoft.com/office/drawing/2014/main" id="{479C3B13-0328-4E96-98DB-E5B6780A7E66}"/>
              </a:ext>
            </a:extLst>
          </p:cNvPr>
          <p:cNvSpPr>
            <a:spLocks noGrp="1"/>
          </p:cNvSpPr>
          <p:nvPr>
            <p:ph type="sldNum" sz="quarter" idx="12"/>
          </p:nvPr>
        </p:nvSpPr>
        <p:spPr/>
        <p:txBody>
          <a:bodyPr/>
          <a:lstStyle/>
          <a:p>
            <a:fld id="{629637A9-119A-49DA-BD12-AAC58B377D80}" type="slidenum">
              <a:rPr lang="en-US" smtClean="0"/>
              <a:pPr/>
              <a:t>11</a:t>
            </a:fld>
            <a:endParaRPr lang="en-US" dirty="0"/>
          </a:p>
        </p:txBody>
      </p:sp>
      <p:sp>
        <p:nvSpPr>
          <p:cNvPr id="7" name="Content Placeholder 2">
            <a:extLst/>
          </p:cNvPr>
          <p:cNvSpPr>
            <a:spLocks noGrp="1"/>
          </p:cNvSpPr>
          <p:nvPr>
            <p:ph idx="1"/>
          </p:nvPr>
        </p:nvSpPr>
        <p:spPr>
          <a:xfrm>
            <a:off x="622169" y="1321080"/>
            <a:ext cx="10687220" cy="4725068"/>
          </a:xfrm>
        </p:spPr>
        <p:txBody>
          <a:bodyPr>
            <a:normAutofit fontScale="92500" lnSpcReduction="20000"/>
          </a:bodyPr>
          <a:lstStyle/>
          <a:p>
            <a:pPr marL="0" indent="0">
              <a:buNone/>
            </a:pPr>
            <a:r>
              <a:rPr lang="en-US" dirty="0"/>
              <a:t>While analyzing the results of an experiment we usually compute 1000’s of metrics of different type and role. </a:t>
            </a:r>
          </a:p>
          <a:p>
            <a:pPr marL="457200" indent="-457200">
              <a:buFont typeface="+mj-lt"/>
              <a:buAutoNum type="arabicPeriod"/>
            </a:pPr>
            <a:r>
              <a:rPr lang="en-US" dirty="0">
                <a:solidFill>
                  <a:schemeClr val="bg1">
                    <a:lumMod val="65000"/>
                  </a:schemeClr>
                </a:solidFill>
              </a:rPr>
              <a:t>Data Quality metrics</a:t>
            </a:r>
          </a:p>
          <a:p>
            <a:pPr marL="201168" lvl="1" indent="0">
              <a:buNone/>
            </a:pPr>
            <a:r>
              <a:rPr lang="en-US" dirty="0">
                <a:solidFill>
                  <a:schemeClr val="bg1">
                    <a:lumMod val="65000"/>
                  </a:schemeClr>
                </a:solidFill>
              </a:rPr>
              <a:t>Are the results trustworthy? </a:t>
            </a:r>
          </a:p>
          <a:p>
            <a:pPr marL="201168" lvl="1" indent="0">
              <a:buNone/>
            </a:pPr>
            <a:r>
              <a:rPr lang="en-US" dirty="0">
                <a:solidFill>
                  <a:schemeClr val="bg1">
                    <a:lumMod val="65000"/>
                  </a:schemeClr>
                </a:solidFill>
              </a:rPr>
              <a:t>e.g. Sample Ratio Mismatch</a:t>
            </a:r>
          </a:p>
          <a:p>
            <a:pPr marL="457200" indent="-457200">
              <a:buFont typeface="+mj-lt"/>
              <a:buAutoNum type="arabicPeriod"/>
            </a:pPr>
            <a:r>
              <a:rPr lang="en-US" dirty="0">
                <a:solidFill>
                  <a:schemeClr val="bg1">
                    <a:lumMod val="65000"/>
                  </a:schemeClr>
                </a:solidFill>
              </a:rPr>
              <a:t>OEC (Overall Evaluation Criteria) Metric</a:t>
            </a:r>
          </a:p>
          <a:p>
            <a:pPr marL="201168" lvl="1" indent="0">
              <a:buNone/>
            </a:pPr>
            <a:r>
              <a:rPr lang="en-US" dirty="0">
                <a:solidFill>
                  <a:schemeClr val="bg1">
                    <a:lumMod val="65000"/>
                  </a:schemeClr>
                </a:solidFill>
              </a:rPr>
              <a:t>Was the treatment successful? </a:t>
            </a:r>
          </a:p>
          <a:p>
            <a:pPr marL="201168" lvl="1" indent="0">
              <a:buNone/>
            </a:pPr>
            <a:r>
              <a:rPr lang="en-US" dirty="0">
                <a:solidFill>
                  <a:schemeClr val="bg1">
                    <a:lumMod val="65000"/>
                  </a:schemeClr>
                </a:solidFill>
              </a:rPr>
              <a:t>e.g. Sessions/User</a:t>
            </a:r>
          </a:p>
          <a:p>
            <a:pPr marL="457200" indent="-457200">
              <a:buFont typeface="+mj-lt"/>
              <a:buAutoNum type="arabicPeriod"/>
            </a:pPr>
            <a:r>
              <a:rPr lang="en-US" dirty="0"/>
              <a:t>Guardrail metrics</a:t>
            </a:r>
          </a:p>
          <a:p>
            <a:pPr marL="201168" lvl="1" indent="0">
              <a:buNone/>
            </a:pPr>
            <a:r>
              <a:rPr lang="en-US" dirty="0"/>
              <a:t>Did the treatment cause an unacceptable harm to key metrics?</a:t>
            </a:r>
          </a:p>
          <a:p>
            <a:pPr marL="201168" lvl="1" indent="0">
              <a:buNone/>
            </a:pPr>
            <a:r>
              <a:rPr lang="en-US" dirty="0"/>
              <a:t>e.g. KPI metrics, Performance metrics, short-term Revenue</a:t>
            </a:r>
          </a:p>
          <a:p>
            <a:pPr marL="457200" indent="-457200">
              <a:buFont typeface="+mj-lt"/>
              <a:buAutoNum type="arabicPeriod"/>
            </a:pPr>
            <a:r>
              <a:rPr lang="en-US" dirty="0"/>
              <a:t>Local feature and diagnostic metrics</a:t>
            </a:r>
          </a:p>
          <a:p>
            <a:pPr marL="201168" lvl="1" indent="0">
              <a:buNone/>
            </a:pPr>
            <a:r>
              <a:rPr lang="en-US" dirty="0"/>
              <a:t>Why the OEC and guardrail metrics moved or did not move?</a:t>
            </a:r>
          </a:p>
          <a:p>
            <a:pPr marL="201168" lvl="1" indent="0">
              <a:buNone/>
            </a:pPr>
            <a:r>
              <a:rPr lang="en-US" dirty="0"/>
              <a:t>e.g. number of impressions and clicks on a feature/button/link </a:t>
            </a:r>
          </a:p>
        </p:txBody>
      </p:sp>
      <p:sp>
        <p:nvSpPr>
          <p:cNvPr id="10" name="TextBox 9"/>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OEC metrics </a:t>
            </a:r>
            <a:r>
              <a:rPr lang="en-US" sz="1200" b="1" dirty="0">
                <a:solidFill>
                  <a:schemeClr val="bg1">
                    <a:lumMod val="95000"/>
                  </a:schemeClr>
                </a:solidFill>
              </a:rPr>
              <a:t>• Guard rail metrics  • Local feature/Diagnostic metrics</a:t>
            </a:r>
          </a:p>
        </p:txBody>
      </p:sp>
    </p:spTree>
    <p:extLst>
      <p:ext uri="{BB962C8B-B14F-4D97-AF65-F5344CB8AC3E}">
        <p14:creationId xmlns:p14="http://schemas.microsoft.com/office/powerpoint/2010/main" val="1312564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64D5-F9C7-4433-BBB1-EE0A068894DC}"/>
              </a:ext>
            </a:extLst>
          </p:cNvPr>
          <p:cNvSpPr>
            <a:spLocks noGrp="1"/>
          </p:cNvSpPr>
          <p:nvPr>
            <p:ph type="title"/>
          </p:nvPr>
        </p:nvSpPr>
        <p:spPr/>
        <p:txBody>
          <a:bodyPr/>
          <a:lstStyle/>
          <a:p>
            <a:r>
              <a:rPr lang="en-US" dirty="0"/>
              <a:t>Pitfalls in Metric Interpretation</a:t>
            </a:r>
          </a:p>
        </p:txBody>
      </p:sp>
      <p:sp>
        <p:nvSpPr>
          <p:cNvPr id="3" name="Content Placeholder 2">
            <a:extLst>
              <a:ext uri="{FF2B5EF4-FFF2-40B4-BE49-F238E27FC236}">
                <a16:creationId xmlns:a16="http://schemas.microsoft.com/office/drawing/2014/main" id="{5437F4F0-13D1-44E4-9BD0-80566CB2F554}"/>
              </a:ext>
            </a:extLst>
          </p:cNvPr>
          <p:cNvSpPr>
            <a:spLocks noGrp="1"/>
          </p:cNvSpPr>
          <p:nvPr>
            <p:ph idx="1"/>
          </p:nvPr>
        </p:nvSpPr>
        <p:spPr>
          <a:xfrm>
            <a:off x="616469" y="1303495"/>
            <a:ext cx="11227324" cy="4725068"/>
          </a:xfrm>
        </p:spPr>
        <p:txBody>
          <a:bodyPr/>
          <a:lstStyle/>
          <a:p>
            <a:pPr>
              <a:buFont typeface="Arial" panose="020B0604020202020204" pitchFamily="34" charset="0"/>
              <a:buChar char="•"/>
            </a:pPr>
            <a:r>
              <a:rPr lang="en-US" dirty="0"/>
              <a:t>The situations when the experiment was configured and run correctly, but we can still misinterpret the metrics and end up with a wrong conclusion</a:t>
            </a:r>
          </a:p>
          <a:p>
            <a:pPr>
              <a:buFont typeface="Arial" panose="020B0604020202020204" pitchFamily="34" charset="0"/>
              <a:buChar char="•"/>
            </a:pPr>
            <a:r>
              <a:rPr lang="en-US" dirty="0"/>
              <a:t>“</a:t>
            </a:r>
            <a:r>
              <a:rPr lang="en-US" dirty="0">
                <a:hlinkClick r:id="rId3"/>
              </a:rPr>
              <a:t>A Dirty Dozen: Twelve Common Metric Interpretation Pitfalls in Online Controlled Experiments</a:t>
            </a:r>
            <a:r>
              <a:rPr lang="en-US" dirty="0"/>
              <a:t>” will be presented at KDD 2017 next week.</a:t>
            </a:r>
          </a:p>
          <a:p>
            <a:pPr>
              <a:buFont typeface="Arial" panose="020B0604020202020204" pitchFamily="34" charset="0"/>
              <a:buChar char="•"/>
            </a:pPr>
            <a:r>
              <a:rPr lang="en-US" dirty="0"/>
              <a:t>Puzzling example: treatment made a 1-line </a:t>
            </a:r>
            <a:r>
              <a:rPr lang="en-US" dirty="0" err="1"/>
              <a:t>Javascript</a:t>
            </a:r>
            <a:r>
              <a:rPr lang="en-US" dirty="0"/>
              <a:t> change to open links on MSN homepage in a new tab. The experiment showed ~8% increase in MSN homepage load time. </a:t>
            </a:r>
          </a:p>
        </p:txBody>
      </p:sp>
      <p:sp>
        <p:nvSpPr>
          <p:cNvPr id="4" name="Date Placeholder 3">
            <a:extLst>
              <a:ext uri="{FF2B5EF4-FFF2-40B4-BE49-F238E27FC236}">
                <a16:creationId xmlns:a16="http://schemas.microsoft.com/office/drawing/2014/main" id="{8A5F2879-515A-4A80-AA36-882D058822B0}"/>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F05FED5D-0FD8-4F7F-B63D-48287171D4DE}"/>
              </a:ext>
            </a:extLst>
          </p:cNvPr>
          <p:cNvSpPr>
            <a:spLocks noGrp="1"/>
          </p:cNvSpPr>
          <p:nvPr>
            <p:ph type="sldNum" sz="quarter" idx="12"/>
          </p:nvPr>
        </p:nvSpPr>
        <p:spPr/>
        <p:txBody>
          <a:bodyPr/>
          <a:lstStyle/>
          <a:p>
            <a:fld id="{629637A9-119A-49DA-BD12-AAC58B377D80}" type="slidenum">
              <a:rPr lang="en-US" smtClean="0"/>
              <a:pPr/>
              <a:t>12</a:t>
            </a:fld>
            <a:endParaRPr lang="en-US" dirty="0"/>
          </a:p>
        </p:txBody>
      </p:sp>
      <p:sp>
        <p:nvSpPr>
          <p:cNvPr id="6" name="TextBox 5">
            <a:extLst>
              <a:ext uri="{FF2B5EF4-FFF2-40B4-BE49-F238E27FC236}">
                <a16:creationId xmlns:a16="http://schemas.microsoft.com/office/drawing/2014/main" id="{96F05F84-E891-41D6-B700-B36CA0F04A88}"/>
              </a:ext>
            </a:extLst>
          </p:cNvPr>
          <p:cNvSpPr txBox="1"/>
          <p:nvPr/>
        </p:nvSpPr>
        <p:spPr>
          <a:xfrm>
            <a:off x="2538968" y="4081172"/>
            <a:ext cx="1113639" cy="261610"/>
          </a:xfrm>
          <a:prstGeom prst="rect">
            <a:avLst/>
          </a:prstGeom>
          <a:noFill/>
        </p:spPr>
        <p:txBody>
          <a:bodyPr wrap="square" rtlCol="0">
            <a:spAutoFit/>
          </a:bodyPr>
          <a:lstStyle/>
          <a:p>
            <a:r>
              <a:rPr lang="en-US" sz="1100" i="1" dirty="0"/>
              <a:t>Treatment</a:t>
            </a:r>
          </a:p>
        </p:txBody>
      </p:sp>
      <p:pic>
        <p:nvPicPr>
          <p:cNvPr id="7" name="Picture 6">
            <a:extLst>
              <a:ext uri="{FF2B5EF4-FFF2-40B4-BE49-F238E27FC236}">
                <a16:creationId xmlns:a16="http://schemas.microsoft.com/office/drawing/2014/main" id="{41B4DFB1-8A20-4AC4-88AB-EA609AAE262A}"/>
              </a:ext>
            </a:extLst>
          </p:cNvPr>
          <p:cNvPicPr>
            <a:picLocks noChangeAspect="1"/>
          </p:cNvPicPr>
          <p:nvPr/>
        </p:nvPicPr>
        <p:blipFill>
          <a:blip r:embed="rId4"/>
          <a:stretch>
            <a:fillRect/>
          </a:stretch>
        </p:blipFill>
        <p:spPr>
          <a:xfrm>
            <a:off x="2658879" y="4347801"/>
            <a:ext cx="2946759" cy="1581475"/>
          </a:xfrm>
          <a:prstGeom prst="rect">
            <a:avLst/>
          </a:prstGeom>
        </p:spPr>
      </p:pic>
      <p:sp>
        <p:nvSpPr>
          <p:cNvPr id="8" name="TextBox 7">
            <a:extLst>
              <a:ext uri="{FF2B5EF4-FFF2-40B4-BE49-F238E27FC236}">
                <a16:creationId xmlns:a16="http://schemas.microsoft.com/office/drawing/2014/main" id="{DB884F5F-F762-4A0C-9D30-123C50D0D83B}"/>
              </a:ext>
            </a:extLst>
          </p:cNvPr>
          <p:cNvSpPr txBox="1"/>
          <p:nvPr/>
        </p:nvSpPr>
        <p:spPr>
          <a:xfrm>
            <a:off x="6116363" y="4005760"/>
            <a:ext cx="796952" cy="261610"/>
          </a:xfrm>
          <a:prstGeom prst="rect">
            <a:avLst/>
          </a:prstGeom>
          <a:noFill/>
        </p:spPr>
        <p:txBody>
          <a:bodyPr wrap="square" rtlCol="0">
            <a:spAutoFit/>
          </a:bodyPr>
          <a:lstStyle/>
          <a:p>
            <a:r>
              <a:rPr lang="en-US" sz="1100" i="1"/>
              <a:t>Control</a:t>
            </a:r>
          </a:p>
        </p:txBody>
      </p:sp>
      <p:pic>
        <p:nvPicPr>
          <p:cNvPr id="9" name="Picture 8">
            <a:extLst>
              <a:ext uri="{FF2B5EF4-FFF2-40B4-BE49-F238E27FC236}">
                <a16:creationId xmlns:a16="http://schemas.microsoft.com/office/drawing/2014/main" id="{54B9F4A9-A837-4ECA-9B2F-6415F9A66AF7}"/>
              </a:ext>
            </a:extLst>
          </p:cNvPr>
          <p:cNvPicPr>
            <a:picLocks noChangeAspect="1"/>
          </p:cNvPicPr>
          <p:nvPr/>
        </p:nvPicPr>
        <p:blipFill>
          <a:blip r:embed="rId5"/>
          <a:stretch>
            <a:fillRect/>
          </a:stretch>
        </p:blipFill>
        <p:spPr>
          <a:xfrm>
            <a:off x="6230131" y="4347801"/>
            <a:ext cx="2832991" cy="1963625"/>
          </a:xfrm>
          <a:prstGeom prst="rect">
            <a:avLst/>
          </a:prstGeom>
        </p:spPr>
      </p:pic>
    </p:spTree>
    <p:extLst>
      <p:ext uri="{BB962C8B-B14F-4D97-AF65-F5344CB8AC3E}">
        <p14:creationId xmlns:p14="http://schemas.microsoft.com/office/powerpoint/2010/main" val="59720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64D5-F9C7-4433-BBB1-EE0A068894DC}"/>
              </a:ext>
            </a:extLst>
          </p:cNvPr>
          <p:cNvSpPr>
            <a:spLocks noGrp="1"/>
          </p:cNvSpPr>
          <p:nvPr>
            <p:ph type="title"/>
          </p:nvPr>
        </p:nvSpPr>
        <p:spPr/>
        <p:txBody>
          <a:bodyPr/>
          <a:lstStyle/>
          <a:p>
            <a:r>
              <a:rPr lang="en-US" dirty="0"/>
              <a:t>Pitfalls in Metric Interpretation</a:t>
            </a:r>
          </a:p>
        </p:txBody>
      </p:sp>
      <p:sp>
        <p:nvSpPr>
          <p:cNvPr id="3" name="Content Placeholder 2">
            <a:extLst>
              <a:ext uri="{FF2B5EF4-FFF2-40B4-BE49-F238E27FC236}">
                <a16:creationId xmlns:a16="http://schemas.microsoft.com/office/drawing/2014/main" id="{5437F4F0-13D1-44E4-9BD0-80566CB2F554}"/>
              </a:ext>
            </a:extLst>
          </p:cNvPr>
          <p:cNvSpPr>
            <a:spLocks noGrp="1"/>
          </p:cNvSpPr>
          <p:nvPr>
            <p:ph idx="1"/>
          </p:nvPr>
        </p:nvSpPr>
        <p:spPr>
          <a:xfrm>
            <a:off x="616469" y="1303494"/>
            <a:ext cx="11227324" cy="4939043"/>
          </a:xfrm>
        </p:spPr>
        <p:txBody>
          <a:bodyPr>
            <a:normAutofit/>
          </a:bodyPr>
          <a:lstStyle/>
          <a:p>
            <a:pPr>
              <a:buFont typeface="Arial" panose="020B0604020202020204" pitchFamily="34" charset="0"/>
              <a:buChar char="•"/>
            </a:pPr>
            <a:r>
              <a:rPr lang="en-US" dirty="0"/>
              <a:t>The situations when the experiment was configured and run correctly, but we can still misinterpret the metrics and end up with a wrong conclusion</a:t>
            </a:r>
          </a:p>
          <a:p>
            <a:pPr>
              <a:buFont typeface="Arial" panose="020B0604020202020204" pitchFamily="34" charset="0"/>
              <a:buChar char="•"/>
            </a:pPr>
            <a:r>
              <a:rPr lang="en-US" dirty="0"/>
              <a:t>“A Dirty Dozen: Twelve Common Metric Interpretation Pitfalls in Online Controlled Experiments” will be presented at KDD 2017 next week.</a:t>
            </a:r>
          </a:p>
          <a:p>
            <a:pPr>
              <a:buFont typeface="Arial" panose="020B0604020202020204" pitchFamily="34" charset="0"/>
              <a:buChar char="•"/>
            </a:pPr>
            <a:r>
              <a:rPr lang="en-US" dirty="0"/>
              <a:t>Puzzling example: treatment made a 1-line </a:t>
            </a:r>
            <a:r>
              <a:rPr lang="en-US" dirty="0" err="1"/>
              <a:t>Javascript</a:t>
            </a:r>
            <a:r>
              <a:rPr lang="en-US" dirty="0"/>
              <a:t> change to open links on MSN homepage in a new tab. The experiment showed a large increase in MSN homepage load time. </a:t>
            </a:r>
          </a:p>
          <a:p>
            <a:pPr>
              <a:buFont typeface="Arial" panose="020B0604020202020204" pitchFamily="34" charset="0"/>
              <a:buChar char="•"/>
            </a:pPr>
            <a:r>
              <a:rPr lang="en-US" dirty="0"/>
              <a:t>Metric-level SRM. The treatment has fewer repeated homepage loads which are usually faster than the first homepage load due to caching. The comparison between the treatment and control population for time to load is not fair &amp; no causal inference can be drawn.</a:t>
            </a:r>
          </a:p>
          <a:p>
            <a:pPr>
              <a:buFont typeface="Arial" panose="020B0604020202020204" pitchFamily="34" charset="0"/>
              <a:buChar char="•"/>
            </a:pPr>
            <a:r>
              <a:rPr lang="en-US" dirty="0"/>
              <a:t>Lessons: alert on metric-level SRMs</a:t>
            </a:r>
          </a:p>
        </p:txBody>
      </p:sp>
      <p:sp>
        <p:nvSpPr>
          <p:cNvPr id="4" name="Date Placeholder 3">
            <a:extLst>
              <a:ext uri="{FF2B5EF4-FFF2-40B4-BE49-F238E27FC236}">
                <a16:creationId xmlns:a16="http://schemas.microsoft.com/office/drawing/2014/main" id="{8A5F2879-515A-4A80-AA36-882D058822B0}"/>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F05FED5D-0FD8-4F7F-B63D-48287171D4DE}"/>
              </a:ext>
            </a:extLst>
          </p:cNvPr>
          <p:cNvSpPr>
            <a:spLocks noGrp="1"/>
          </p:cNvSpPr>
          <p:nvPr>
            <p:ph type="sldNum" sz="quarter" idx="12"/>
          </p:nvPr>
        </p:nvSpPr>
        <p:spPr/>
        <p:txBody>
          <a:bodyPr/>
          <a:lstStyle/>
          <a:p>
            <a:fld id="{629637A9-119A-49DA-BD12-AAC58B377D80}" type="slidenum">
              <a:rPr lang="en-US" smtClean="0"/>
              <a:pPr/>
              <a:t>13</a:t>
            </a:fld>
            <a:endParaRPr lang="en-US" dirty="0"/>
          </a:p>
        </p:txBody>
      </p:sp>
    </p:spTree>
    <p:extLst>
      <p:ext uri="{BB962C8B-B14F-4D97-AF65-F5344CB8AC3E}">
        <p14:creationId xmlns:p14="http://schemas.microsoft.com/office/powerpoint/2010/main" val="887617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64D5-F9C7-4433-BBB1-EE0A068894DC}"/>
              </a:ext>
            </a:extLst>
          </p:cNvPr>
          <p:cNvSpPr>
            <a:spLocks noGrp="1"/>
          </p:cNvSpPr>
          <p:nvPr>
            <p:ph type="title"/>
          </p:nvPr>
        </p:nvSpPr>
        <p:spPr/>
        <p:txBody>
          <a:bodyPr/>
          <a:lstStyle/>
          <a:p>
            <a:r>
              <a:rPr lang="en-US" dirty="0"/>
              <a:t>Pitfalls in Metric Interpretation</a:t>
            </a:r>
          </a:p>
        </p:txBody>
      </p:sp>
      <p:sp>
        <p:nvSpPr>
          <p:cNvPr id="3" name="Content Placeholder 2">
            <a:extLst>
              <a:ext uri="{FF2B5EF4-FFF2-40B4-BE49-F238E27FC236}">
                <a16:creationId xmlns:a16="http://schemas.microsoft.com/office/drawing/2014/main" id="{5437F4F0-13D1-44E4-9BD0-80566CB2F554}"/>
              </a:ext>
            </a:extLst>
          </p:cNvPr>
          <p:cNvSpPr>
            <a:spLocks noGrp="1"/>
          </p:cNvSpPr>
          <p:nvPr>
            <p:ph idx="1"/>
          </p:nvPr>
        </p:nvSpPr>
        <p:spPr>
          <a:xfrm>
            <a:off x="616469" y="1303495"/>
            <a:ext cx="11227324" cy="4725068"/>
          </a:xfrm>
        </p:spPr>
        <p:txBody>
          <a:bodyPr/>
          <a:lstStyle/>
          <a:p>
            <a:pPr>
              <a:buFont typeface="Arial" panose="020B0604020202020204" pitchFamily="34" charset="0"/>
              <a:buChar char="•"/>
            </a:pPr>
            <a:r>
              <a:rPr lang="en-US" dirty="0"/>
              <a:t>The situations when the experiment was configured and run correctly, but we can still misinterpret the metrics and end up with a wrong conclusion</a:t>
            </a:r>
          </a:p>
          <a:p>
            <a:pPr>
              <a:buFont typeface="Arial" panose="020B0604020202020204" pitchFamily="34" charset="0"/>
              <a:buChar char="•"/>
            </a:pPr>
            <a:r>
              <a:rPr lang="en-US" dirty="0"/>
              <a:t>Attend our talk on Thursday 10am, session AT7, room 200C: “A Dirty Dozen: Twelve Common Metric Interpretation Pitfalls in Online Controlled Experiments” </a:t>
            </a:r>
          </a:p>
          <a:p>
            <a:pPr>
              <a:buFont typeface="Arial" panose="020B0604020202020204" pitchFamily="34" charset="0"/>
              <a:buChar char="•"/>
            </a:pPr>
            <a:r>
              <a:rPr lang="en-US" dirty="0"/>
              <a:t>Puzzling example: treatment made a 1-line </a:t>
            </a:r>
            <a:r>
              <a:rPr lang="en-US" dirty="0" err="1"/>
              <a:t>Javascript</a:t>
            </a:r>
            <a:r>
              <a:rPr lang="en-US" dirty="0"/>
              <a:t> change to open links on MSN homepage in a new tab. The experiment showed a large increase in MSN homepage load time. </a:t>
            </a:r>
          </a:p>
        </p:txBody>
      </p:sp>
      <p:sp>
        <p:nvSpPr>
          <p:cNvPr id="4" name="Date Placeholder 3">
            <a:extLst>
              <a:ext uri="{FF2B5EF4-FFF2-40B4-BE49-F238E27FC236}">
                <a16:creationId xmlns:a16="http://schemas.microsoft.com/office/drawing/2014/main" id="{8A5F2879-515A-4A80-AA36-882D058822B0}"/>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F05FED5D-0FD8-4F7F-B63D-48287171D4DE}"/>
              </a:ext>
            </a:extLst>
          </p:cNvPr>
          <p:cNvSpPr>
            <a:spLocks noGrp="1"/>
          </p:cNvSpPr>
          <p:nvPr>
            <p:ph type="sldNum" sz="quarter" idx="12"/>
          </p:nvPr>
        </p:nvSpPr>
        <p:spPr/>
        <p:txBody>
          <a:bodyPr/>
          <a:lstStyle/>
          <a:p>
            <a:fld id="{629637A9-119A-49DA-BD12-AAC58B377D80}" type="slidenum">
              <a:rPr lang="en-US" smtClean="0"/>
              <a:pPr/>
              <a:t>14</a:t>
            </a:fld>
            <a:endParaRPr lang="en-US" dirty="0"/>
          </a:p>
        </p:txBody>
      </p:sp>
      <p:sp>
        <p:nvSpPr>
          <p:cNvPr id="6" name="TextBox 5">
            <a:extLst>
              <a:ext uri="{FF2B5EF4-FFF2-40B4-BE49-F238E27FC236}">
                <a16:creationId xmlns:a16="http://schemas.microsoft.com/office/drawing/2014/main" id="{96F05F84-E891-41D6-B700-B36CA0F04A88}"/>
              </a:ext>
            </a:extLst>
          </p:cNvPr>
          <p:cNvSpPr txBox="1"/>
          <p:nvPr/>
        </p:nvSpPr>
        <p:spPr>
          <a:xfrm>
            <a:off x="2538968" y="4081172"/>
            <a:ext cx="1113639" cy="261610"/>
          </a:xfrm>
          <a:prstGeom prst="rect">
            <a:avLst/>
          </a:prstGeom>
          <a:noFill/>
        </p:spPr>
        <p:txBody>
          <a:bodyPr wrap="square" rtlCol="0">
            <a:spAutoFit/>
          </a:bodyPr>
          <a:lstStyle/>
          <a:p>
            <a:r>
              <a:rPr lang="en-US" sz="1100" i="1" dirty="0"/>
              <a:t>Treatment</a:t>
            </a:r>
          </a:p>
        </p:txBody>
      </p:sp>
      <p:pic>
        <p:nvPicPr>
          <p:cNvPr id="7" name="Picture 6">
            <a:extLst>
              <a:ext uri="{FF2B5EF4-FFF2-40B4-BE49-F238E27FC236}">
                <a16:creationId xmlns:a16="http://schemas.microsoft.com/office/drawing/2014/main" id="{41B4DFB1-8A20-4AC4-88AB-EA609AAE262A}"/>
              </a:ext>
            </a:extLst>
          </p:cNvPr>
          <p:cNvPicPr>
            <a:picLocks noChangeAspect="1"/>
          </p:cNvPicPr>
          <p:nvPr/>
        </p:nvPicPr>
        <p:blipFill>
          <a:blip r:embed="rId3"/>
          <a:stretch>
            <a:fillRect/>
          </a:stretch>
        </p:blipFill>
        <p:spPr>
          <a:xfrm>
            <a:off x="2658879" y="4347801"/>
            <a:ext cx="2946759" cy="1581475"/>
          </a:xfrm>
          <a:prstGeom prst="rect">
            <a:avLst/>
          </a:prstGeom>
        </p:spPr>
      </p:pic>
      <p:sp>
        <p:nvSpPr>
          <p:cNvPr id="8" name="TextBox 7">
            <a:extLst>
              <a:ext uri="{FF2B5EF4-FFF2-40B4-BE49-F238E27FC236}">
                <a16:creationId xmlns:a16="http://schemas.microsoft.com/office/drawing/2014/main" id="{DB884F5F-F762-4A0C-9D30-123C50D0D83B}"/>
              </a:ext>
            </a:extLst>
          </p:cNvPr>
          <p:cNvSpPr txBox="1"/>
          <p:nvPr/>
        </p:nvSpPr>
        <p:spPr>
          <a:xfrm>
            <a:off x="6116363" y="4005760"/>
            <a:ext cx="796952" cy="261610"/>
          </a:xfrm>
          <a:prstGeom prst="rect">
            <a:avLst/>
          </a:prstGeom>
          <a:noFill/>
        </p:spPr>
        <p:txBody>
          <a:bodyPr wrap="square" rtlCol="0">
            <a:spAutoFit/>
          </a:bodyPr>
          <a:lstStyle/>
          <a:p>
            <a:r>
              <a:rPr lang="en-US" sz="1100" i="1"/>
              <a:t>Control</a:t>
            </a:r>
          </a:p>
        </p:txBody>
      </p:sp>
      <p:pic>
        <p:nvPicPr>
          <p:cNvPr id="9" name="Picture 8">
            <a:extLst>
              <a:ext uri="{FF2B5EF4-FFF2-40B4-BE49-F238E27FC236}">
                <a16:creationId xmlns:a16="http://schemas.microsoft.com/office/drawing/2014/main" id="{54B9F4A9-A837-4ECA-9B2F-6415F9A66AF7}"/>
              </a:ext>
            </a:extLst>
          </p:cNvPr>
          <p:cNvPicPr>
            <a:picLocks noChangeAspect="1"/>
          </p:cNvPicPr>
          <p:nvPr/>
        </p:nvPicPr>
        <p:blipFill>
          <a:blip r:embed="rId4"/>
          <a:stretch>
            <a:fillRect/>
          </a:stretch>
        </p:blipFill>
        <p:spPr>
          <a:xfrm>
            <a:off x="6230131" y="4347801"/>
            <a:ext cx="2832991" cy="1963625"/>
          </a:xfrm>
          <a:prstGeom prst="rect">
            <a:avLst/>
          </a:prstGeom>
        </p:spPr>
      </p:pic>
    </p:spTree>
    <p:extLst>
      <p:ext uri="{BB962C8B-B14F-4D97-AF65-F5344CB8AC3E}">
        <p14:creationId xmlns:p14="http://schemas.microsoft.com/office/powerpoint/2010/main" val="2666507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64D5-F9C7-4433-BBB1-EE0A068894DC}"/>
              </a:ext>
            </a:extLst>
          </p:cNvPr>
          <p:cNvSpPr>
            <a:spLocks noGrp="1"/>
          </p:cNvSpPr>
          <p:nvPr>
            <p:ph type="title"/>
          </p:nvPr>
        </p:nvSpPr>
        <p:spPr/>
        <p:txBody>
          <a:bodyPr/>
          <a:lstStyle/>
          <a:p>
            <a:r>
              <a:rPr lang="en-US" dirty="0"/>
              <a:t>Pitfalls in Metric Interpretation</a:t>
            </a:r>
          </a:p>
        </p:txBody>
      </p:sp>
      <p:sp>
        <p:nvSpPr>
          <p:cNvPr id="3" name="Content Placeholder 2">
            <a:extLst>
              <a:ext uri="{FF2B5EF4-FFF2-40B4-BE49-F238E27FC236}">
                <a16:creationId xmlns:a16="http://schemas.microsoft.com/office/drawing/2014/main" id="{5437F4F0-13D1-44E4-9BD0-80566CB2F554}"/>
              </a:ext>
            </a:extLst>
          </p:cNvPr>
          <p:cNvSpPr>
            <a:spLocks noGrp="1"/>
          </p:cNvSpPr>
          <p:nvPr>
            <p:ph idx="1"/>
          </p:nvPr>
        </p:nvSpPr>
        <p:spPr>
          <a:xfrm>
            <a:off x="616469" y="1303495"/>
            <a:ext cx="11227324" cy="5009382"/>
          </a:xfrm>
        </p:spPr>
        <p:txBody>
          <a:bodyPr>
            <a:normAutofit/>
          </a:bodyPr>
          <a:lstStyle/>
          <a:p>
            <a:pPr>
              <a:buFont typeface="Arial" panose="020B0604020202020204" pitchFamily="34" charset="0"/>
              <a:buChar char="•"/>
            </a:pPr>
            <a:r>
              <a:rPr lang="en-US" dirty="0"/>
              <a:t>The situations when the experiment was configured and run correctly, but we can still misinterpret the metrics and end up with a wrong conclusion</a:t>
            </a:r>
          </a:p>
          <a:p>
            <a:pPr>
              <a:buFont typeface="Arial" panose="020B0604020202020204" pitchFamily="34" charset="0"/>
              <a:buChar char="•"/>
            </a:pPr>
            <a:r>
              <a:rPr lang="en-US" dirty="0"/>
              <a:t>Attend our talk on Thursday 10am, session AT7, room 200C: “A Dirty Dozen: Twelve Common Metric Interpretation Pitfalls in Online Controlled Experiments” </a:t>
            </a:r>
          </a:p>
          <a:p>
            <a:pPr>
              <a:buFont typeface="Arial" panose="020B0604020202020204" pitchFamily="34" charset="0"/>
              <a:buChar char="•"/>
            </a:pPr>
            <a:r>
              <a:rPr lang="en-US" dirty="0"/>
              <a:t>Puzzling example: treatment made a 1-line </a:t>
            </a:r>
            <a:r>
              <a:rPr lang="en-US" dirty="0" err="1"/>
              <a:t>Javascript</a:t>
            </a:r>
            <a:r>
              <a:rPr lang="en-US" dirty="0"/>
              <a:t> change to open links on MSN homepage in a new tab. The experiment showed a large increase in MSN homepage load time. </a:t>
            </a:r>
          </a:p>
          <a:p>
            <a:pPr>
              <a:buFont typeface="Arial" panose="020B0604020202020204" pitchFamily="34" charset="0"/>
              <a:buChar char="•"/>
            </a:pPr>
            <a:r>
              <a:rPr lang="en-US" dirty="0"/>
              <a:t>The treatment has fewer repeated homepage loads which are usually faster than the first homepage load due to caching. The comparison between the treatment and control population for time to load is not fair &amp; no causal inference can be drawn.</a:t>
            </a:r>
          </a:p>
          <a:p>
            <a:pPr>
              <a:buFont typeface="Arial" panose="020B0604020202020204" pitchFamily="34" charset="0"/>
              <a:buChar char="•"/>
            </a:pPr>
            <a:r>
              <a:rPr lang="en-US" dirty="0"/>
              <a:t>Solutions: alert on metric-level SRMs, decompose the metrics</a:t>
            </a:r>
          </a:p>
          <a:p>
            <a:pPr>
              <a:buFont typeface="Arial" panose="020B0604020202020204" pitchFamily="34" charset="0"/>
              <a:buChar char="•"/>
            </a:pPr>
            <a:r>
              <a:rPr lang="en-US" dirty="0"/>
              <a:t>To learn more attend the talk or read the paper!</a:t>
            </a:r>
          </a:p>
        </p:txBody>
      </p:sp>
      <p:sp>
        <p:nvSpPr>
          <p:cNvPr id="4" name="Date Placeholder 3">
            <a:extLst>
              <a:ext uri="{FF2B5EF4-FFF2-40B4-BE49-F238E27FC236}">
                <a16:creationId xmlns:a16="http://schemas.microsoft.com/office/drawing/2014/main" id="{8A5F2879-515A-4A80-AA36-882D058822B0}"/>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F05FED5D-0FD8-4F7F-B63D-48287171D4DE}"/>
              </a:ext>
            </a:extLst>
          </p:cNvPr>
          <p:cNvSpPr>
            <a:spLocks noGrp="1"/>
          </p:cNvSpPr>
          <p:nvPr>
            <p:ph type="sldNum" sz="quarter" idx="12"/>
          </p:nvPr>
        </p:nvSpPr>
        <p:spPr/>
        <p:txBody>
          <a:bodyPr/>
          <a:lstStyle/>
          <a:p>
            <a:fld id="{629637A9-119A-49DA-BD12-AAC58B377D80}" type="slidenum">
              <a:rPr lang="en-US" smtClean="0"/>
              <a:pPr/>
              <a:t>15</a:t>
            </a:fld>
            <a:endParaRPr lang="en-US" dirty="0"/>
          </a:p>
        </p:txBody>
      </p:sp>
    </p:spTree>
    <p:extLst>
      <p:ext uri="{BB962C8B-B14F-4D97-AF65-F5344CB8AC3E}">
        <p14:creationId xmlns:p14="http://schemas.microsoft.com/office/powerpoint/2010/main" val="1940689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pPr>
              <a:buFont typeface="Arial" panose="020B0604020202020204" pitchFamily="34" charset="0"/>
              <a:buChar char="•"/>
            </a:pPr>
            <a:r>
              <a:rPr lang="en-US" dirty="0"/>
              <a:t>Having good metrics is critical</a:t>
            </a:r>
          </a:p>
          <a:p>
            <a:pPr lvl="1">
              <a:buFont typeface="Arial" panose="020B0604020202020204" pitchFamily="34" charset="0"/>
              <a:buChar char="•"/>
            </a:pPr>
            <a:r>
              <a:rPr lang="en-US" dirty="0"/>
              <a:t>“You get what you measure” </a:t>
            </a:r>
          </a:p>
          <a:p>
            <a:pPr>
              <a:buFont typeface="Arial" panose="020B0604020202020204" pitchFamily="34" charset="0"/>
              <a:buChar char="•"/>
            </a:pPr>
            <a:r>
              <a:rPr lang="en-US" dirty="0"/>
              <a:t>Metrics have different types and roles in the analysis of an experiment</a:t>
            </a:r>
          </a:p>
          <a:p>
            <a:pPr lvl="1">
              <a:buFont typeface="Arial" panose="020B0604020202020204" pitchFamily="34" charset="0"/>
              <a:buChar char="•"/>
            </a:pPr>
            <a:r>
              <a:rPr lang="en-US" dirty="0"/>
              <a:t>Data Quality metrics, OEC metric, Guardrail metrics, Local feature/Diagnostic metrics</a:t>
            </a:r>
          </a:p>
          <a:p>
            <a:pPr>
              <a:buFont typeface="Arial" panose="020B0604020202020204" pitchFamily="34" charset="0"/>
              <a:buChar char="•"/>
            </a:pPr>
            <a:r>
              <a:rPr lang="en-US" dirty="0"/>
              <a:t>Designing a good OEC is hard</a:t>
            </a:r>
          </a:p>
          <a:p>
            <a:pPr lvl="1">
              <a:buFont typeface="Arial" panose="020B0604020202020204" pitchFamily="34" charset="0"/>
              <a:buChar char="•"/>
            </a:pPr>
            <a:r>
              <a:rPr lang="en-US" dirty="0"/>
              <a:t> A leading metric measured in a ~2 week period but indicative of long term goals</a:t>
            </a:r>
          </a:p>
          <a:p>
            <a:pPr lvl="1">
              <a:buFont typeface="Arial" panose="020B0604020202020204" pitchFamily="34" charset="0"/>
              <a:buChar char="•"/>
            </a:pPr>
            <a:r>
              <a:rPr lang="en-US" dirty="0"/>
              <a:t> Start simple and continuously improve over time</a:t>
            </a:r>
          </a:p>
          <a:p>
            <a:pPr>
              <a:buFont typeface="Arial" panose="020B0604020202020204" pitchFamily="34" charset="0"/>
              <a:buChar char="•"/>
            </a:pPr>
            <a:r>
              <a:rPr lang="en-US" dirty="0"/>
              <a:t>Prevent metric interpretation pitfalls</a:t>
            </a:r>
          </a:p>
          <a:p>
            <a:pPr lvl="1"/>
            <a:endParaRPr lang="en-US" dirty="0"/>
          </a:p>
        </p:txBody>
      </p:sp>
      <p:sp>
        <p:nvSpPr>
          <p:cNvPr id="8" name="Title 1">
            <a:extLst/>
          </p:cNvPr>
          <p:cNvSpPr>
            <a:spLocks noGrp="1"/>
          </p:cNvSpPr>
          <p:nvPr>
            <p:ph type="title"/>
          </p:nvPr>
        </p:nvSpPr>
        <p:spPr>
          <a:xfrm>
            <a:off x="622169" y="286603"/>
            <a:ext cx="11227324" cy="769199"/>
          </a:xfrm>
        </p:spPr>
        <p:txBody>
          <a:bodyPr/>
          <a:lstStyle/>
          <a:p>
            <a:r>
              <a:rPr lang="en-US" dirty="0"/>
              <a:t>Summary</a:t>
            </a:r>
          </a:p>
        </p:txBody>
      </p:sp>
      <p:sp>
        <p:nvSpPr>
          <p:cNvPr id="5" name="Slide Number Placeholder 4"/>
          <p:cNvSpPr>
            <a:spLocks noGrp="1"/>
          </p:cNvSpPr>
          <p:nvPr>
            <p:ph type="sldNum" sz="quarter" idx="12"/>
          </p:nvPr>
        </p:nvSpPr>
        <p:spPr>
          <a:xfrm>
            <a:off x="9900458" y="6459785"/>
            <a:ext cx="1312025" cy="365125"/>
          </a:xfrm>
        </p:spPr>
        <p:txBody>
          <a:bodyPr/>
          <a:lstStyle/>
          <a:p>
            <a:fld id="{629637A9-119A-49DA-BD12-AAC58B377D80}" type="slidenum">
              <a:rPr lang="en-US" smtClean="0"/>
              <a:pPr/>
              <a:t>16</a:t>
            </a:fld>
            <a:endParaRPr lang="en-US" dirty="0"/>
          </a:p>
        </p:txBody>
      </p:sp>
    </p:spTree>
    <p:extLst>
      <p:ext uri="{BB962C8B-B14F-4D97-AF65-F5344CB8AC3E}">
        <p14:creationId xmlns:p14="http://schemas.microsoft.com/office/powerpoint/2010/main" val="2084948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3"/>
          <a:srcRect t="25446" b="7778"/>
          <a:stretch/>
        </p:blipFill>
        <p:spPr>
          <a:xfrm>
            <a:off x="710427" y="4128850"/>
            <a:ext cx="7275177" cy="1633969"/>
          </a:xfrm>
          <a:prstGeom prst="rect">
            <a:avLst/>
          </a:prstGeom>
        </p:spPr>
      </p:pic>
      <p:pic>
        <p:nvPicPr>
          <p:cNvPr id="30" name="Picture 29"/>
          <p:cNvPicPr>
            <a:picLocks noChangeAspect="1"/>
          </p:cNvPicPr>
          <p:nvPr/>
        </p:nvPicPr>
        <p:blipFill rotWithShape="1">
          <a:blip r:embed="rId3"/>
          <a:srcRect t="22333" r="36887" b="7778"/>
          <a:stretch/>
        </p:blipFill>
        <p:spPr>
          <a:xfrm>
            <a:off x="704443" y="4052669"/>
            <a:ext cx="4591557" cy="1710150"/>
          </a:xfrm>
          <a:prstGeom prst="rect">
            <a:avLst/>
          </a:prstGeom>
        </p:spPr>
      </p:pic>
      <p:sp>
        <p:nvSpPr>
          <p:cNvPr id="3" name="Content Placeholder 2"/>
          <p:cNvSpPr>
            <a:spLocks noGrp="1"/>
          </p:cNvSpPr>
          <p:nvPr>
            <p:ph idx="1"/>
          </p:nvPr>
        </p:nvSpPr>
        <p:spPr>
          <a:xfrm>
            <a:off x="809668" y="1662084"/>
            <a:ext cx="7163900" cy="1517825"/>
          </a:xfrm>
        </p:spPr>
        <p:txBody>
          <a:bodyPr>
            <a:normAutofit/>
          </a:bodyPr>
          <a:lstStyle/>
          <a:p>
            <a:pPr marL="0" indent="0">
              <a:spcBef>
                <a:spcPts val="600"/>
              </a:spcBef>
              <a:buNone/>
            </a:pPr>
            <a:r>
              <a:rPr lang="en-US" sz="2000" dirty="0"/>
              <a:t>Treatment: </a:t>
            </a:r>
            <a:r>
              <a:rPr lang="en-US" sz="1600" dirty="0"/>
              <a:t>Shows a coach mark to users of Edge browser new tab page (NTP) who meet a certain criteria</a:t>
            </a:r>
            <a:endParaRPr lang="en-US" sz="2000" dirty="0"/>
          </a:p>
          <a:p>
            <a:pPr marL="0" indent="0">
              <a:spcBef>
                <a:spcPts val="600"/>
              </a:spcBef>
              <a:buNone/>
            </a:pPr>
            <a:r>
              <a:rPr lang="en-US" sz="2000" dirty="0"/>
              <a:t>Control: </a:t>
            </a:r>
            <a:r>
              <a:rPr lang="en-US" sz="1600" dirty="0"/>
              <a:t>No coach mark</a:t>
            </a:r>
            <a:endParaRPr lang="en-US" sz="2000" dirty="0"/>
          </a:p>
          <a:p>
            <a:pPr marL="0" indent="0">
              <a:buNone/>
            </a:pPr>
            <a:r>
              <a:rPr lang="en-US" sz="2000" dirty="0"/>
              <a:t>Trigger condition: </a:t>
            </a:r>
            <a:r>
              <a:rPr lang="en-US" sz="1600" dirty="0"/>
              <a:t>Users who meet the criteria in treatment and control</a:t>
            </a:r>
            <a:endParaRPr lang="en-US" sz="2000" dirty="0"/>
          </a:p>
        </p:txBody>
      </p:sp>
      <p:pic>
        <p:nvPicPr>
          <p:cNvPr id="23" name="Picture 22"/>
          <p:cNvPicPr>
            <a:picLocks noChangeAspect="1"/>
          </p:cNvPicPr>
          <p:nvPr/>
        </p:nvPicPr>
        <p:blipFill>
          <a:blip r:embed="rId4"/>
          <a:stretch>
            <a:fillRect/>
          </a:stretch>
        </p:blipFill>
        <p:spPr>
          <a:xfrm>
            <a:off x="8221483" y="1432691"/>
            <a:ext cx="3931533" cy="1238014"/>
          </a:xfrm>
          <a:prstGeom prst="rect">
            <a:avLst/>
          </a:prstGeom>
        </p:spPr>
      </p:pic>
      <p:pic>
        <p:nvPicPr>
          <p:cNvPr id="24" name="Picture 23"/>
          <p:cNvPicPr>
            <a:picLocks noChangeAspect="1"/>
          </p:cNvPicPr>
          <p:nvPr/>
        </p:nvPicPr>
        <p:blipFill>
          <a:blip r:embed="rId5"/>
          <a:stretch>
            <a:fillRect/>
          </a:stretch>
        </p:blipFill>
        <p:spPr>
          <a:xfrm>
            <a:off x="8221483" y="3075896"/>
            <a:ext cx="3931533" cy="1238014"/>
          </a:xfrm>
          <a:prstGeom prst="rect">
            <a:avLst/>
          </a:prstGeom>
        </p:spPr>
      </p:pic>
      <p:sp>
        <p:nvSpPr>
          <p:cNvPr id="25" name="TextBox 24"/>
          <p:cNvSpPr txBox="1"/>
          <p:nvPr/>
        </p:nvSpPr>
        <p:spPr>
          <a:xfrm>
            <a:off x="8083259" y="1063359"/>
            <a:ext cx="2674376" cy="307777"/>
          </a:xfrm>
          <a:prstGeom prst="rect">
            <a:avLst/>
          </a:prstGeom>
          <a:noFill/>
        </p:spPr>
        <p:txBody>
          <a:bodyPr wrap="square" rtlCol="0">
            <a:spAutoFit/>
          </a:bodyPr>
          <a:lstStyle/>
          <a:p>
            <a:r>
              <a:rPr lang="en-US" sz="1400" i="1" dirty="0">
                <a:latin typeface="+mj-lt"/>
              </a:rPr>
              <a:t>Treatment</a:t>
            </a:r>
          </a:p>
        </p:txBody>
      </p:sp>
      <p:sp>
        <p:nvSpPr>
          <p:cNvPr id="26" name="TextBox 25"/>
          <p:cNvSpPr txBox="1"/>
          <p:nvPr/>
        </p:nvSpPr>
        <p:spPr>
          <a:xfrm>
            <a:off x="8083259" y="2744563"/>
            <a:ext cx="2674376" cy="307777"/>
          </a:xfrm>
          <a:prstGeom prst="rect">
            <a:avLst/>
          </a:prstGeom>
          <a:noFill/>
        </p:spPr>
        <p:txBody>
          <a:bodyPr wrap="square" rtlCol="0">
            <a:spAutoFit/>
          </a:bodyPr>
          <a:lstStyle/>
          <a:p>
            <a:r>
              <a:rPr lang="en-US" sz="1400" i="1" dirty="0">
                <a:latin typeface="+mj-lt"/>
              </a:rPr>
              <a:t>Control</a:t>
            </a:r>
          </a:p>
        </p:txBody>
      </p:sp>
      <p:sp>
        <p:nvSpPr>
          <p:cNvPr id="5" name="Oval 4"/>
          <p:cNvSpPr/>
          <p:nvPr/>
        </p:nvSpPr>
        <p:spPr>
          <a:xfrm>
            <a:off x="8461498" y="4861615"/>
            <a:ext cx="1463040" cy="146304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232056" y="4861615"/>
            <a:ext cx="1463040" cy="146304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241126" y="4417691"/>
            <a:ext cx="1499361" cy="461665"/>
          </a:xfrm>
          <a:prstGeom prst="rect">
            <a:avLst/>
          </a:prstGeom>
          <a:noFill/>
        </p:spPr>
        <p:txBody>
          <a:bodyPr wrap="square" rtlCol="0">
            <a:spAutoFit/>
          </a:bodyPr>
          <a:lstStyle/>
          <a:p>
            <a:r>
              <a:rPr lang="en-US" sz="1200" b="1" dirty="0"/>
              <a:t>Set of treatment users: 8.0 M</a:t>
            </a:r>
          </a:p>
        </p:txBody>
      </p:sp>
      <p:sp>
        <p:nvSpPr>
          <p:cNvPr id="22" name="TextBox 21"/>
          <p:cNvSpPr txBox="1"/>
          <p:nvPr/>
        </p:nvSpPr>
        <p:spPr>
          <a:xfrm>
            <a:off x="10249551" y="4419935"/>
            <a:ext cx="1614891" cy="461665"/>
          </a:xfrm>
          <a:prstGeom prst="rect">
            <a:avLst/>
          </a:prstGeom>
          <a:noFill/>
        </p:spPr>
        <p:txBody>
          <a:bodyPr wrap="square" rtlCol="0">
            <a:spAutoFit/>
          </a:bodyPr>
          <a:lstStyle/>
          <a:p>
            <a:r>
              <a:rPr lang="en-US" sz="1200" b="1" dirty="0"/>
              <a:t>Set of Control users: 8.0M</a:t>
            </a:r>
          </a:p>
        </p:txBody>
      </p:sp>
      <p:sp>
        <p:nvSpPr>
          <p:cNvPr id="33" name="Oval 32"/>
          <p:cNvSpPr/>
          <p:nvPr/>
        </p:nvSpPr>
        <p:spPr>
          <a:xfrm>
            <a:off x="9100407" y="5447143"/>
            <a:ext cx="640080" cy="64008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947215" y="5447143"/>
            <a:ext cx="640080" cy="64008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8153980" y="6306248"/>
            <a:ext cx="1770558" cy="461665"/>
          </a:xfrm>
          <a:prstGeom prst="rect">
            <a:avLst/>
          </a:prstGeom>
          <a:noFill/>
        </p:spPr>
        <p:txBody>
          <a:bodyPr wrap="square" rtlCol="0">
            <a:spAutoFit/>
          </a:bodyPr>
          <a:lstStyle/>
          <a:p>
            <a:r>
              <a:rPr lang="en-US" sz="1200" b="1" dirty="0">
                <a:solidFill>
                  <a:schemeClr val="bg1"/>
                </a:solidFill>
              </a:rPr>
              <a:t>Users triggered in treatment: 1.2 M</a:t>
            </a:r>
          </a:p>
        </p:txBody>
      </p:sp>
      <p:sp>
        <p:nvSpPr>
          <p:cNvPr id="38" name="TextBox 37"/>
          <p:cNvSpPr txBox="1"/>
          <p:nvPr/>
        </p:nvSpPr>
        <p:spPr>
          <a:xfrm>
            <a:off x="10362974" y="6324655"/>
            <a:ext cx="1770558" cy="461665"/>
          </a:xfrm>
          <a:prstGeom prst="rect">
            <a:avLst/>
          </a:prstGeom>
          <a:noFill/>
        </p:spPr>
        <p:txBody>
          <a:bodyPr wrap="square" rtlCol="0">
            <a:spAutoFit/>
          </a:bodyPr>
          <a:lstStyle/>
          <a:p>
            <a:r>
              <a:rPr lang="en-US" sz="1200" b="1" dirty="0">
                <a:solidFill>
                  <a:schemeClr val="bg1"/>
                </a:solidFill>
              </a:rPr>
              <a:t>Users triggered in control: 1.2 M</a:t>
            </a:r>
          </a:p>
        </p:txBody>
      </p:sp>
      <p:sp>
        <p:nvSpPr>
          <p:cNvPr id="6" name="Arrow: Left-Right 5"/>
          <p:cNvSpPr/>
          <p:nvPr/>
        </p:nvSpPr>
        <p:spPr>
          <a:xfrm>
            <a:off x="9509411" y="5588838"/>
            <a:ext cx="1739969" cy="401535"/>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compare</a:t>
            </a:r>
          </a:p>
        </p:txBody>
      </p:sp>
      <p:sp>
        <p:nvSpPr>
          <p:cNvPr id="41" name="TextBox 40"/>
          <p:cNvSpPr txBox="1"/>
          <p:nvPr/>
        </p:nvSpPr>
        <p:spPr>
          <a:xfrm>
            <a:off x="2627369" y="3725283"/>
            <a:ext cx="1720646" cy="338554"/>
          </a:xfrm>
          <a:prstGeom prst="rect">
            <a:avLst/>
          </a:prstGeom>
          <a:noFill/>
        </p:spPr>
        <p:txBody>
          <a:bodyPr wrap="square" rtlCol="0">
            <a:spAutoFit/>
          </a:bodyPr>
          <a:lstStyle/>
          <a:p>
            <a:r>
              <a:rPr lang="en-US" sz="1600" b="1" i="1" dirty="0"/>
              <a:t>Untriggered</a:t>
            </a:r>
          </a:p>
        </p:txBody>
      </p:sp>
      <p:sp>
        <p:nvSpPr>
          <p:cNvPr id="42" name="TextBox 41"/>
          <p:cNvSpPr txBox="1"/>
          <p:nvPr/>
        </p:nvSpPr>
        <p:spPr>
          <a:xfrm>
            <a:off x="5351435" y="3725283"/>
            <a:ext cx="1720646" cy="338554"/>
          </a:xfrm>
          <a:prstGeom prst="rect">
            <a:avLst/>
          </a:prstGeom>
          <a:noFill/>
        </p:spPr>
        <p:txBody>
          <a:bodyPr wrap="square" rtlCol="0">
            <a:spAutoFit/>
          </a:bodyPr>
          <a:lstStyle/>
          <a:p>
            <a:r>
              <a:rPr lang="en-US" sz="1600" b="1" i="1" dirty="0"/>
              <a:t>Triggered</a:t>
            </a:r>
          </a:p>
        </p:txBody>
      </p:sp>
      <p:sp>
        <p:nvSpPr>
          <p:cNvPr id="43" name="Rectangle: Rounded Corners 42"/>
          <p:cNvSpPr/>
          <p:nvPr/>
        </p:nvSpPr>
        <p:spPr>
          <a:xfrm>
            <a:off x="1011961" y="5618681"/>
            <a:ext cx="6973643" cy="1441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p:cNvSpPr/>
          <p:nvPr/>
        </p:nvSpPr>
        <p:spPr>
          <a:xfrm>
            <a:off x="1029669" y="4628339"/>
            <a:ext cx="6955935" cy="1463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p:cNvSpPr/>
          <p:nvPr/>
        </p:nvSpPr>
        <p:spPr>
          <a:xfrm>
            <a:off x="5351435" y="4900446"/>
            <a:ext cx="2421754" cy="1338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
        <p:nvSpPr>
          <p:cNvPr id="28" name="Title 1">
            <a:extLst/>
          </p:cNvPr>
          <p:cNvSpPr txBox="1">
            <a:spLocks/>
          </p:cNvSpPr>
          <p:nvPr/>
        </p:nvSpPr>
        <p:spPr>
          <a:xfrm>
            <a:off x="622169" y="286603"/>
            <a:ext cx="11227324" cy="76919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Improving Sensitivity</a:t>
            </a:r>
          </a:p>
        </p:txBody>
      </p:sp>
      <p:sp>
        <p:nvSpPr>
          <p:cNvPr id="7" name="Rectangle 6"/>
          <p:cNvSpPr/>
          <p:nvPr/>
        </p:nvSpPr>
        <p:spPr>
          <a:xfrm>
            <a:off x="8083259" y="389447"/>
            <a:ext cx="3982903" cy="584775"/>
          </a:xfrm>
          <a:prstGeom prst="rect">
            <a:avLst/>
          </a:prstGeom>
        </p:spPr>
        <p:txBody>
          <a:bodyPr wrap="square">
            <a:spAutoFit/>
          </a:bodyPr>
          <a:lstStyle/>
          <a:p>
            <a:r>
              <a:rPr lang="en-US" sz="1600" b="1" dirty="0"/>
              <a:t>Example: </a:t>
            </a:r>
            <a:r>
              <a:rPr lang="en-US" sz="1600" dirty="0"/>
              <a:t>coach mark to add top sites on Edge browser NTP</a:t>
            </a:r>
          </a:p>
        </p:txBody>
      </p:sp>
      <p:sp>
        <p:nvSpPr>
          <p:cNvPr id="29" name="Rectangle 28"/>
          <p:cNvSpPr/>
          <p:nvPr/>
        </p:nvSpPr>
        <p:spPr>
          <a:xfrm>
            <a:off x="525190" y="1085699"/>
            <a:ext cx="6616105" cy="369332"/>
          </a:xfrm>
          <a:prstGeom prst="rect">
            <a:avLst/>
          </a:prstGeom>
        </p:spPr>
        <p:txBody>
          <a:bodyPr wrap="square">
            <a:spAutoFit/>
          </a:bodyPr>
          <a:lstStyle/>
          <a:p>
            <a:pPr marL="201168" lvl="1" indent="0" fontAlgn="ctr">
              <a:buNone/>
            </a:pPr>
            <a:r>
              <a:rPr lang="en-US" b="1" dirty="0"/>
              <a:t>Triggered Analysis</a:t>
            </a:r>
          </a:p>
        </p:txBody>
      </p:sp>
    </p:spTree>
    <p:extLst>
      <p:ext uri="{BB962C8B-B14F-4D97-AF65-F5344CB8AC3E}">
        <p14:creationId xmlns:p14="http://schemas.microsoft.com/office/powerpoint/2010/main" val="340181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5" grpId="0" animBg="1"/>
      <p:bldP spid="19" grpId="0" animBg="1"/>
      <p:bldP spid="21" grpId="0"/>
      <p:bldP spid="22" grpId="0"/>
      <p:bldP spid="33" grpId="0" animBg="1"/>
      <p:bldP spid="35" grpId="0" animBg="1"/>
      <p:bldP spid="37" grpId="0"/>
      <p:bldP spid="38" grpId="0"/>
      <p:bldP spid="6" grpId="0" animBg="1"/>
      <p:bldP spid="41" grpId="0"/>
      <p:bldP spid="42" grpId="0"/>
      <p:bldP spid="43" grpId="0" animBg="1"/>
      <p:bldP spid="44" grpId="0" animBg="1"/>
      <p:bldP spid="45"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75749"/>
          <a:stretch/>
        </p:blipFill>
        <p:spPr>
          <a:xfrm>
            <a:off x="865720" y="4162641"/>
            <a:ext cx="5412157" cy="682978"/>
          </a:xfrm>
          <a:prstGeom prst="rect">
            <a:avLst/>
          </a:prstGeom>
        </p:spPr>
      </p:pic>
      <p:sp>
        <p:nvSpPr>
          <p:cNvPr id="3" name="Content Placeholder 2"/>
          <p:cNvSpPr>
            <a:spLocks noGrp="1"/>
          </p:cNvSpPr>
          <p:nvPr>
            <p:ph idx="1"/>
          </p:nvPr>
        </p:nvSpPr>
        <p:spPr>
          <a:xfrm>
            <a:off x="823674" y="1676729"/>
            <a:ext cx="7163900" cy="1430503"/>
          </a:xfrm>
        </p:spPr>
        <p:txBody>
          <a:bodyPr>
            <a:noAutofit/>
          </a:bodyPr>
          <a:lstStyle/>
          <a:p>
            <a:pPr marL="0" indent="0">
              <a:buNone/>
            </a:pPr>
            <a:r>
              <a:rPr lang="en-US" sz="2000" dirty="0"/>
              <a:t>Treatment: </a:t>
            </a:r>
            <a:r>
              <a:rPr lang="en-US" sz="1600" dirty="0"/>
              <a:t>Hides display ads on the MSN Prime homepage</a:t>
            </a:r>
          </a:p>
          <a:p>
            <a:pPr marL="0" indent="0">
              <a:buNone/>
            </a:pPr>
            <a:r>
              <a:rPr lang="en-US" sz="2000" dirty="0"/>
              <a:t>Control: </a:t>
            </a:r>
            <a:r>
              <a:rPr lang="en-US" sz="1600" dirty="0"/>
              <a:t>Shows ads on the MSN Prime homepage</a:t>
            </a:r>
          </a:p>
          <a:p>
            <a:pPr marL="0" indent="0">
              <a:buNone/>
            </a:pPr>
            <a:r>
              <a:rPr lang="en-US" sz="1600" dirty="0"/>
              <a:t>Cost of hiding ads on the homepage is huge. We need to get results with as little cost as possible</a:t>
            </a:r>
            <a:r>
              <a:rPr lang="en-US" sz="2000" dirty="0"/>
              <a:t>. </a:t>
            </a:r>
          </a:p>
          <a:p>
            <a:pPr marL="0" indent="0">
              <a:buNone/>
            </a:pPr>
            <a:endParaRPr lang="en-US" sz="2000" dirty="0"/>
          </a:p>
        </p:txBody>
      </p:sp>
      <p:sp>
        <p:nvSpPr>
          <p:cNvPr id="25" name="TextBox 24"/>
          <p:cNvSpPr txBox="1"/>
          <p:nvPr/>
        </p:nvSpPr>
        <p:spPr>
          <a:xfrm>
            <a:off x="8083259" y="963601"/>
            <a:ext cx="2674376" cy="307777"/>
          </a:xfrm>
          <a:prstGeom prst="rect">
            <a:avLst/>
          </a:prstGeom>
          <a:noFill/>
        </p:spPr>
        <p:txBody>
          <a:bodyPr wrap="square" rtlCol="0">
            <a:spAutoFit/>
          </a:bodyPr>
          <a:lstStyle/>
          <a:p>
            <a:r>
              <a:rPr lang="en-US" sz="1400" i="1" dirty="0">
                <a:latin typeface="+mj-lt"/>
              </a:rPr>
              <a:t>Treatment</a:t>
            </a:r>
          </a:p>
        </p:txBody>
      </p:sp>
      <p:sp>
        <p:nvSpPr>
          <p:cNvPr id="26" name="TextBox 25"/>
          <p:cNvSpPr txBox="1"/>
          <p:nvPr/>
        </p:nvSpPr>
        <p:spPr>
          <a:xfrm>
            <a:off x="8083259" y="3307780"/>
            <a:ext cx="2674376" cy="307777"/>
          </a:xfrm>
          <a:prstGeom prst="rect">
            <a:avLst/>
          </a:prstGeom>
          <a:noFill/>
        </p:spPr>
        <p:txBody>
          <a:bodyPr wrap="square" rtlCol="0">
            <a:spAutoFit/>
          </a:bodyPr>
          <a:lstStyle/>
          <a:p>
            <a:r>
              <a:rPr lang="en-US" sz="1400" i="1" dirty="0">
                <a:latin typeface="+mj-lt"/>
              </a:rPr>
              <a:t>Control</a:t>
            </a:r>
          </a:p>
        </p:txBody>
      </p:sp>
      <p:sp>
        <p:nvSpPr>
          <p:cNvPr id="43" name="Rectangle: Rounded Corners 42"/>
          <p:cNvSpPr/>
          <p:nvPr/>
        </p:nvSpPr>
        <p:spPr>
          <a:xfrm>
            <a:off x="823674" y="4685873"/>
            <a:ext cx="5540636" cy="1597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descr="msn &#10;Outlook.com &#10;F ee shipping everßay &#10;Recent Searches: &#10;bing web search &#10;Manage History &#10;Store &#10;ENTERTAINMENT &#10;google nytimes &#10;Microsoft &#10;celaya guanajuato Cornwall England youtube metric &#10;Rewards (5799) &#10;Microsoft Surface Pro 4 - 128G3 / Intel &#10;Core m3 &#10;OneNote &#10;OneDrive &#10;SHOP Now &#10;Maps &#10;NEWS &#10;WEATHER &#10;SPORTS &#10;MONEY &#10;LIFESTYLE &#10;HEALTH &amp; FITNESS &#10;FOOD &amp; DRINK &#10;Ber &#10;TuVEL AUTOS &#10;VIDEO &#10;athaway lapped &#10;ELECTION 2016 &#10;Microsoft &#10;TRENDING NOW &gt; &#10;Somit &#10;Facebc &#10;Free Sh ing ay &#10;Microsoft Surface Pro 4 - &#10;12&amp;G3 Intel core ms &#10;$899 &#10;SHOP Now &#10;N. Korea faces &#10;historic disaster &#10;REDMOND. WA &gt; &#10;WED 14 &#10;THU 15 &#10;US to accept 110K &#10;refugees &#10;Tre &#10;Change &#10;FRI 16 &#10;Parents oppose &#10;'racist' textbook &#10;Triple spiral of 15K dominoes &#10;falling mesmerizes Internet &#10;with an $ 18M lawsuit &#10;Girl in Texas high school &#10;shooting intended to murder &#10;stepbrother &#10;Ne-w York Daity News &#10;Fan who tore through 49ers &#10;game turns spotlight on &#10;security &#10;cas SF Bay Area &#10;Monsanto shakeup 'South Park' mocks QB &#10;Oprah's big loss Polar bears trap meteorologists &#10;Powell email leak Bride hitchhikes to wedding &#10;12-year-old w cws on 'AGT 'Not Becky' speaks &#10;LB's new sponsorship deal Sailor gives birth at sea &#10;Driverless U ber No Trump medical records on 'Oz• &#10;Sinano's runway surprise Wells Fargo fallout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451" y="3618964"/>
            <a:ext cx="3928141" cy="223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Rounded Corners 28"/>
          <p:cNvSpPr/>
          <p:nvPr/>
        </p:nvSpPr>
        <p:spPr bwMode="auto">
          <a:xfrm>
            <a:off x="8950251" y="3970417"/>
            <a:ext cx="2175585" cy="280539"/>
          </a:xfrm>
          <a:prstGeom prst="roundRect">
            <a:avLst/>
          </a:prstGeom>
          <a:noFill/>
          <a:ln w="381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85"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p:cNvSpPr/>
          <p:nvPr/>
        </p:nvSpPr>
        <p:spPr bwMode="auto">
          <a:xfrm>
            <a:off x="11054197" y="4378992"/>
            <a:ext cx="953497" cy="761493"/>
          </a:xfrm>
          <a:prstGeom prst="roundRect">
            <a:avLst/>
          </a:prstGeom>
          <a:noFill/>
          <a:ln w="381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85"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1" descr="msn &#10;Outlook.com &#10;NEWS WEATHER &#10;Recent Searches: &#10;google nytimes &#10;bing web search &#10;Manage History &#10;celaya guanajuato Cornwall England youtube metric &#10;Rewards (5799) &#10;Somit &#10;n &#10;Facebc &#10;Store &#10;ENTERTAINMENT &#10;OneNote &#10;OneDrive &#10;Maps &#10;&gt; &#10;SPORTS MONEY &#10;LIFESTYLE &#10;HEALTH &amp; FITNESS &#10;FOOD &amp; DRINK TuVEL AUTOS &#10;VIDEO &#10;Ber &#10;athaway lapped &#10;N. Korea faces &#10;historic disaster &#10;REDMOND. WA &gt; &#10;US to accept 110K &#10;refugees &#10;Tre &#10;Change &#10;FRI 16 &#10;Parents oppose &#10;'racist' textbook &#10;WED 14 &#10;THU 15 &#10;with an $ 18M lawsuit &#10;Far tore through 4gers &#10;game turns spotlight on &#10;security &#10;as Area &#10;Handy chart shows how &#10;many miles you can drive on &#10;empty &#10;Road &amp; Track &#10;ELECTION 2016 &#10;he bench for &#10;ÉSPN's pregame NFL &#10;coverage &#10;TRENDING NOW &gt; &#10;Monsanto shakeup 'South Park' mocks QB &#10;Oprah's big loss Polar bears trap meteorologists &#10;Powell email leak Bride hitchhikes to wedding &#10;12-year-old w cws on 'AGT 'Not Becky' speaks &#10;LB's new sponsorship deal Sailor gives birth at sea &#10;Driverless U ber Trump offers little on •oz' &#10;Sinano's runway surprise Wells Fargo fallout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3501" y="1247094"/>
            <a:ext cx="3977360" cy="198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
        <p:nvSpPr>
          <p:cNvPr id="16" name="Rectangle 15"/>
          <p:cNvSpPr/>
          <p:nvPr/>
        </p:nvSpPr>
        <p:spPr>
          <a:xfrm>
            <a:off x="8083259" y="612079"/>
            <a:ext cx="3982903" cy="338554"/>
          </a:xfrm>
          <a:prstGeom prst="rect">
            <a:avLst/>
          </a:prstGeom>
        </p:spPr>
        <p:txBody>
          <a:bodyPr wrap="square">
            <a:spAutoFit/>
          </a:bodyPr>
          <a:lstStyle/>
          <a:p>
            <a:r>
              <a:rPr lang="en-US" sz="1600" b="1" dirty="0"/>
              <a:t>Example: </a:t>
            </a:r>
            <a:r>
              <a:rPr lang="en-US" sz="1600" dirty="0"/>
              <a:t>Hiding ads on MSN homepage</a:t>
            </a:r>
          </a:p>
        </p:txBody>
      </p:sp>
      <p:sp>
        <p:nvSpPr>
          <p:cNvPr id="18" name="Title 1">
            <a:extLst/>
          </p:cNvPr>
          <p:cNvSpPr txBox="1">
            <a:spLocks/>
          </p:cNvSpPr>
          <p:nvPr/>
        </p:nvSpPr>
        <p:spPr>
          <a:xfrm>
            <a:off x="622169" y="286603"/>
            <a:ext cx="11227324" cy="76919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Improving Sensitivity</a:t>
            </a:r>
          </a:p>
        </p:txBody>
      </p:sp>
      <p:sp>
        <p:nvSpPr>
          <p:cNvPr id="19" name="Rectangle 18"/>
          <p:cNvSpPr/>
          <p:nvPr/>
        </p:nvSpPr>
        <p:spPr>
          <a:xfrm>
            <a:off x="525190" y="1085699"/>
            <a:ext cx="6616105" cy="369332"/>
          </a:xfrm>
          <a:prstGeom prst="rect">
            <a:avLst/>
          </a:prstGeom>
        </p:spPr>
        <p:txBody>
          <a:bodyPr wrap="square">
            <a:spAutoFit/>
          </a:bodyPr>
          <a:lstStyle/>
          <a:p>
            <a:pPr marL="201168" lvl="1" indent="0" fontAlgn="ctr">
              <a:buNone/>
            </a:pPr>
            <a:r>
              <a:rPr lang="en-US" b="1" dirty="0"/>
              <a:t>Variance Reduction (VR) through use of pre-experiment data</a:t>
            </a:r>
          </a:p>
        </p:txBody>
      </p:sp>
      <p:sp>
        <p:nvSpPr>
          <p:cNvPr id="6" name="Rectangle 5"/>
          <p:cNvSpPr/>
          <p:nvPr/>
        </p:nvSpPr>
        <p:spPr>
          <a:xfrm>
            <a:off x="10333003" y="6040933"/>
            <a:ext cx="1923925" cy="246221"/>
          </a:xfrm>
          <a:prstGeom prst="rect">
            <a:avLst/>
          </a:prstGeom>
        </p:spPr>
        <p:txBody>
          <a:bodyPr wrap="none">
            <a:spAutoFit/>
          </a:bodyPr>
          <a:lstStyle/>
          <a:p>
            <a:r>
              <a:rPr lang="en-US" sz="1000" dirty="0">
                <a:hlinkClick r:id="rId6"/>
              </a:rPr>
              <a:t>http://exp-platform.com/cuped/</a:t>
            </a:r>
            <a:r>
              <a:rPr lang="en-US" sz="1000" dirty="0"/>
              <a:t> </a:t>
            </a:r>
          </a:p>
        </p:txBody>
      </p:sp>
      <p:sp>
        <p:nvSpPr>
          <p:cNvPr id="21" name="Slide Number Placeholder 4"/>
          <p:cNvSpPr>
            <a:spLocks noGrp="1"/>
          </p:cNvSpPr>
          <p:nvPr>
            <p:ph type="sldNum" sz="quarter" idx="12"/>
          </p:nvPr>
        </p:nvSpPr>
        <p:spPr>
          <a:xfrm>
            <a:off x="9900458" y="6471005"/>
            <a:ext cx="1312025" cy="365125"/>
          </a:xfrm>
        </p:spPr>
        <p:txBody>
          <a:bodyPr/>
          <a:lstStyle/>
          <a:p>
            <a:fld id="{629637A9-119A-49DA-BD12-AAC58B377D80}" type="slidenum">
              <a:rPr lang="en-US" smtClean="0"/>
              <a:pPr/>
              <a:t>18</a:t>
            </a:fld>
            <a:endParaRPr lang="en-US" dirty="0"/>
          </a:p>
        </p:txBody>
      </p:sp>
    </p:spTree>
    <p:extLst>
      <p:ext uri="{BB962C8B-B14F-4D97-AF65-F5344CB8AC3E}">
        <p14:creationId xmlns:p14="http://schemas.microsoft.com/office/powerpoint/2010/main" val="21439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3" grpId="0" animBg="1"/>
      <p:bldP spid="29" grpId="0" animBg="1"/>
      <p:bldP spid="30"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BA358-046D-4096-BBF5-4E7998C880C2}"/>
              </a:ext>
            </a:extLst>
          </p:cNvPr>
          <p:cNvSpPr>
            <a:spLocks noGrp="1"/>
          </p:cNvSpPr>
          <p:nvPr>
            <p:ph type="title"/>
          </p:nvPr>
        </p:nvSpPr>
        <p:spPr/>
        <p:txBody>
          <a:bodyPr/>
          <a:lstStyle/>
          <a:p>
            <a:r>
              <a:rPr lang="en-US" dirty="0"/>
              <a:t>Other considerations</a:t>
            </a:r>
          </a:p>
        </p:txBody>
      </p:sp>
      <p:sp>
        <p:nvSpPr>
          <p:cNvPr id="3" name="Content Placeholder 2">
            <a:extLst>
              <a:ext uri="{FF2B5EF4-FFF2-40B4-BE49-F238E27FC236}">
                <a16:creationId xmlns:a16="http://schemas.microsoft.com/office/drawing/2014/main" id="{8FB4940D-430B-487B-A4B6-C9A28C4574BD}"/>
              </a:ext>
            </a:extLst>
          </p:cNvPr>
          <p:cNvSpPr>
            <a:spLocks noGrp="1"/>
          </p:cNvSpPr>
          <p:nvPr>
            <p:ph idx="1"/>
          </p:nvPr>
        </p:nvSpPr>
        <p:spPr/>
        <p:txBody>
          <a:bodyPr>
            <a:normAutofit fontScale="92500" lnSpcReduction="10000"/>
          </a:bodyPr>
          <a:lstStyle/>
          <a:p>
            <a:r>
              <a:rPr lang="en-US" dirty="0"/>
              <a:t>Count metrics like page views/UU align well with business goals but are susceptible to spikes and outliers. Always have a metric to measure proportion of users who contribute to the count metric</a:t>
            </a:r>
          </a:p>
          <a:p>
            <a:r>
              <a:rPr lang="en-US" dirty="0"/>
              <a:t>Ratio metrics are usually more sensitive but harder to interpret when the denominator moves. Always have a decomposition into numerator and denominator metrics. Use delta method to compute the variance of ratio metrics</a:t>
            </a:r>
          </a:p>
          <a:p>
            <a:r>
              <a:rPr lang="en-US" dirty="0"/>
              <a:t>Percentile metrics are preferred for assessing performance like page load time. Use bootstrap to compute variance of percentile metrics </a:t>
            </a:r>
          </a:p>
          <a:p>
            <a:r>
              <a:rPr lang="en-US" dirty="0"/>
              <a:t>Conditional metrics are usually more sensitive but are susceptible to metric level SRMs. When possible, have a non-conditional version of the same metric</a:t>
            </a:r>
          </a:p>
          <a:p>
            <a:r>
              <a:rPr lang="en-US" dirty="0"/>
              <a:t>Truncating outliers reduces variance. Filter outliers if the data points are likely due to a bot or bug. Always have a metric that counts how many data points were truncated/filtered</a:t>
            </a:r>
          </a:p>
          <a:p>
            <a:r>
              <a:rPr lang="en-US" dirty="0"/>
              <a:t>12 common interpretation pitfalls – KDD paper</a:t>
            </a:r>
          </a:p>
        </p:txBody>
      </p:sp>
      <p:sp>
        <p:nvSpPr>
          <p:cNvPr id="4" name="Date Placeholder 3">
            <a:extLst>
              <a:ext uri="{FF2B5EF4-FFF2-40B4-BE49-F238E27FC236}">
                <a16:creationId xmlns:a16="http://schemas.microsoft.com/office/drawing/2014/main" id="{8A7A23E6-E230-4F70-BB57-B25A18A5AD79}"/>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6CEC2BC9-5845-4B5C-B744-294AC4263ADB}"/>
              </a:ext>
            </a:extLst>
          </p:cNvPr>
          <p:cNvSpPr>
            <a:spLocks noGrp="1"/>
          </p:cNvSpPr>
          <p:nvPr>
            <p:ph type="sldNum" sz="quarter" idx="12"/>
          </p:nvPr>
        </p:nvSpPr>
        <p:spPr/>
        <p:txBody>
          <a:bodyPr/>
          <a:lstStyle/>
          <a:p>
            <a:fld id="{629637A9-119A-49DA-BD12-AAC58B377D80}" type="slidenum">
              <a:rPr lang="en-US" smtClean="0"/>
              <a:pPr/>
              <a:t>19</a:t>
            </a:fld>
            <a:endParaRPr lang="en-US" dirty="0"/>
          </a:p>
        </p:txBody>
      </p:sp>
    </p:spTree>
    <p:extLst>
      <p:ext uri="{BB962C8B-B14F-4D97-AF65-F5344CB8AC3E}">
        <p14:creationId xmlns:p14="http://schemas.microsoft.com/office/powerpoint/2010/main" val="284042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C3A9-B06E-46F9-BDD2-0AAAE07DFE24}"/>
              </a:ext>
            </a:extLst>
          </p:cNvPr>
          <p:cNvSpPr>
            <a:spLocks noGrp="1"/>
          </p:cNvSpPr>
          <p:nvPr>
            <p:ph type="title"/>
          </p:nvPr>
        </p:nvSpPr>
        <p:spPr/>
        <p:txBody>
          <a:bodyPr/>
          <a:lstStyle/>
          <a:p>
            <a:r>
              <a:rPr lang="en-US" dirty="0"/>
              <a:t>Importance of right metrics</a:t>
            </a:r>
          </a:p>
        </p:txBody>
      </p:sp>
      <p:sp>
        <p:nvSpPr>
          <p:cNvPr id="3" name="Content Placeholder 2">
            <a:extLst>
              <a:ext uri="{FF2B5EF4-FFF2-40B4-BE49-F238E27FC236}">
                <a16:creationId xmlns:a16="http://schemas.microsoft.com/office/drawing/2014/main" id="{A56DECC0-9D0D-45FF-886D-7C9E8B3DE8F2}"/>
              </a:ext>
            </a:extLst>
          </p:cNvPr>
          <p:cNvSpPr>
            <a:spLocks noGrp="1"/>
          </p:cNvSpPr>
          <p:nvPr>
            <p:ph idx="1"/>
          </p:nvPr>
        </p:nvSpPr>
        <p:spPr>
          <a:xfrm>
            <a:off x="622169" y="1321080"/>
            <a:ext cx="8038355" cy="819911"/>
          </a:xfrm>
        </p:spPr>
        <p:txBody>
          <a:bodyPr>
            <a:noAutofit/>
          </a:bodyPr>
          <a:lstStyle/>
          <a:p>
            <a:pPr marL="0" indent="0">
              <a:buNone/>
            </a:pPr>
            <a:r>
              <a:rPr lang="en-US" sz="1600" dirty="0"/>
              <a:t>In 1902, the French quarter in Hanoi was overrun with rats.  A "</a:t>
            </a:r>
            <a:r>
              <a:rPr lang="en-US" sz="1600" dirty="0" err="1"/>
              <a:t>deratisation</a:t>
            </a:r>
            <a:r>
              <a:rPr lang="en-US" sz="1600" dirty="0"/>
              <a:t>" scheme paid citizens for each rat they captured (the proof requested for payment was rat’s tail). </a:t>
            </a:r>
          </a:p>
        </p:txBody>
      </p:sp>
      <p:sp>
        <p:nvSpPr>
          <p:cNvPr id="5" name="Slide Number Placeholder 4">
            <a:extLst>
              <a:ext uri="{FF2B5EF4-FFF2-40B4-BE49-F238E27FC236}">
                <a16:creationId xmlns:a16="http://schemas.microsoft.com/office/drawing/2014/main" id="{1161F72F-2972-4A79-B69B-C4EBF86F0308}"/>
              </a:ext>
            </a:extLst>
          </p:cNvPr>
          <p:cNvSpPr>
            <a:spLocks noGrp="1"/>
          </p:cNvSpPr>
          <p:nvPr>
            <p:ph type="sldNum" sz="quarter" idx="12"/>
          </p:nvPr>
        </p:nvSpPr>
        <p:spPr/>
        <p:txBody>
          <a:bodyPr/>
          <a:lstStyle/>
          <a:p>
            <a:fld id="{629637A9-119A-49DA-BD12-AAC58B377D80}" type="slidenum">
              <a:rPr lang="en-US" smtClean="0"/>
              <a:pPr/>
              <a:t>2</a:t>
            </a:fld>
            <a:endParaRPr lang="en-US" dirty="0"/>
          </a:p>
        </p:txBody>
      </p:sp>
      <p:pic>
        <p:nvPicPr>
          <p:cNvPr id="7" name="Picture 6" descr="A close up of a logo&#10;&#10;Description generated with very high confidence">
            <a:extLst>
              <a:ext uri="{FF2B5EF4-FFF2-40B4-BE49-F238E27FC236}">
                <a16:creationId xmlns:a16="http://schemas.microsoft.com/office/drawing/2014/main" id="{7DFC1F48-189A-408D-8D44-544DCB3674FF}"/>
              </a:ext>
            </a:extLst>
          </p:cNvPr>
          <p:cNvPicPr>
            <a:picLocks noChangeAspect="1"/>
          </p:cNvPicPr>
          <p:nvPr/>
        </p:nvPicPr>
        <p:blipFill>
          <a:blip r:embed="rId3"/>
          <a:stretch>
            <a:fillRect/>
          </a:stretch>
        </p:blipFill>
        <p:spPr>
          <a:xfrm rot="16200000">
            <a:off x="655934" y="3241261"/>
            <a:ext cx="231861" cy="228600"/>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4CC3C37F-9FEA-437E-A349-3942071D8036}"/>
              </a:ext>
            </a:extLst>
          </p:cNvPr>
          <p:cNvPicPr>
            <a:picLocks noChangeAspect="1"/>
          </p:cNvPicPr>
          <p:nvPr/>
        </p:nvPicPr>
        <p:blipFill>
          <a:blip r:embed="rId3"/>
          <a:stretch>
            <a:fillRect/>
          </a:stretch>
        </p:blipFill>
        <p:spPr>
          <a:xfrm rot="16200000">
            <a:off x="2727369" y="3107090"/>
            <a:ext cx="455937" cy="4572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8282757F-8B7D-44BA-87A0-AD886FAB8906}"/>
              </a:ext>
            </a:extLst>
          </p:cNvPr>
          <p:cNvPicPr>
            <a:picLocks noChangeAspect="1"/>
          </p:cNvPicPr>
          <p:nvPr/>
        </p:nvPicPr>
        <p:blipFill>
          <a:blip r:embed="rId3"/>
          <a:stretch>
            <a:fillRect/>
          </a:stretch>
        </p:blipFill>
        <p:spPr>
          <a:xfrm rot="16200000">
            <a:off x="7163075" y="2366840"/>
            <a:ext cx="1854884" cy="1828800"/>
          </a:xfrm>
          <a:prstGeom prst="rect">
            <a:avLst/>
          </a:prstGeom>
        </p:spPr>
      </p:pic>
      <p:grpSp>
        <p:nvGrpSpPr>
          <p:cNvPr id="15" name="Group 14">
            <a:extLst>
              <a:ext uri="{FF2B5EF4-FFF2-40B4-BE49-F238E27FC236}">
                <a16:creationId xmlns:a16="http://schemas.microsoft.com/office/drawing/2014/main" id="{3A10DC57-398A-4240-B1AA-46FBEF398D6B}"/>
              </a:ext>
            </a:extLst>
          </p:cNvPr>
          <p:cNvGrpSpPr/>
          <p:nvPr/>
        </p:nvGrpSpPr>
        <p:grpSpPr>
          <a:xfrm>
            <a:off x="687292" y="3394459"/>
            <a:ext cx="1128681" cy="786308"/>
            <a:chOff x="2585575" y="3420631"/>
            <a:chExt cx="901542" cy="786308"/>
          </a:xfrm>
        </p:grpSpPr>
        <p:grpSp>
          <p:nvGrpSpPr>
            <p:cNvPr id="13" name="Group 12">
              <a:extLst>
                <a:ext uri="{FF2B5EF4-FFF2-40B4-BE49-F238E27FC236}">
                  <a16:creationId xmlns:a16="http://schemas.microsoft.com/office/drawing/2014/main" id="{FC759E9C-4BCC-4F46-BB37-5122D8FC8D8F}"/>
                </a:ext>
              </a:extLst>
            </p:cNvPr>
            <p:cNvGrpSpPr/>
            <p:nvPr/>
          </p:nvGrpSpPr>
          <p:grpSpPr>
            <a:xfrm>
              <a:off x="2585575" y="3703201"/>
              <a:ext cx="901542" cy="503738"/>
              <a:chOff x="2585574" y="3420631"/>
              <a:chExt cx="1229681" cy="503738"/>
            </a:xfrm>
          </p:grpSpPr>
          <p:sp>
            <p:nvSpPr>
              <p:cNvPr id="8" name="TextBox 7">
                <a:extLst>
                  <a:ext uri="{FF2B5EF4-FFF2-40B4-BE49-F238E27FC236}">
                    <a16:creationId xmlns:a16="http://schemas.microsoft.com/office/drawing/2014/main" id="{66105B65-F4D5-4111-819F-64196880408A}"/>
                  </a:ext>
                </a:extLst>
              </p:cNvPr>
              <p:cNvSpPr txBox="1"/>
              <p:nvPr/>
            </p:nvSpPr>
            <p:spPr>
              <a:xfrm>
                <a:off x="2585574" y="3420631"/>
                <a:ext cx="1229681" cy="276999"/>
              </a:xfrm>
              <a:prstGeom prst="rect">
                <a:avLst/>
              </a:prstGeom>
              <a:noFill/>
            </p:spPr>
            <p:txBody>
              <a:bodyPr wrap="square" rtlCol="0">
                <a:spAutoFit/>
              </a:bodyPr>
              <a:lstStyle/>
              <a:p>
                <a:r>
                  <a:rPr lang="en-US" sz="1200" dirty="0"/>
                  <a:t>April, 1902</a:t>
                </a:r>
              </a:p>
            </p:txBody>
          </p:sp>
          <p:sp>
            <p:nvSpPr>
              <p:cNvPr id="12" name="TextBox 11">
                <a:extLst>
                  <a:ext uri="{FF2B5EF4-FFF2-40B4-BE49-F238E27FC236}">
                    <a16:creationId xmlns:a16="http://schemas.microsoft.com/office/drawing/2014/main" id="{4AE130B8-2172-43B0-BF63-E307CB19722D}"/>
                  </a:ext>
                </a:extLst>
              </p:cNvPr>
              <p:cNvSpPr txBox="1"/>
              <p:nvPr/>
            </p:nvSpPr>
            <p:spPr>
              <a:xfrm>
                <a:off x="2585574" y="3647370"/>
                <a:ext cx="1229680" cy="276999"/>
              </a:xfrm>
              <a:prstGeom prst="rect">
                <a:avLst/>
              </a:prstGeom>
              <a:noFill/>
            </p:spPr>
            <p:txBody>
              <a:bodyPr wrap="square" rtlCol="0">
                <a:spAutoFit/>
              </a:bodyPr>
              <a:lstStyle/>
              <a:p>
                <a:r>
                  <a:rPr lang="en-US" sz="1200" dirty="0"/>
                  <a:t>Week 1 </a:t>
                </a:r>
              </a:p>
            </p:txBody>
          </p:sp>
        </p:grpSp>
        <p:sp>
          <p:nvSpPr>
            <p:cNvPr id="14" name="TextBox 13">
              <a:extLst>
                <a:ext uri="{FF2B5EF4-FFF2-40B4-BE49-F238E27FC236}">
                  <a16:creationId xmlns:a16="http://schemas.microsoft.com/office/drawing/2014/main" id="{19AAEDBB-D41E-4BEE-8D48-A2F54B54B62A}"/>
                </a:ext>
              </a:extLst>
            </p:cNvPr>
            <p:cNvSpPr txBox="1"/>
            <p:nvPr/>
          </p:nvSpPr>
          <p:spPr>
            <a:xfrm>
              <a:off x="2585575" y="3420631"/>
              <a:ext cx="901542" cy="584775"/>
            </a:xfrm>
            <a:prstGeom prst="rect">
              <a:avLst/>
            </a:prstGeom>
            <a:noFill/>
          </p:spPr>
          <p:txBody>
            <a:bodyPr wrap="square" rtlCol="0">
              <a:spAutoFit/>
            </a:bodyPr>
            <a:lstStyle/>
            <a:p>
              <a:r>
                <a:rPr lang="en-US" sz="1600" dirty="0"/>
                <a:t>1,000/day</a:t>
              </a:r>
            </a:p>
          </p:txBody>
        </p:sp>
      </p:grpSp>
      <p:grpSp>
        <p:nvGrpSpPr>
          <p:cNvPr id="16" name="Group 15">
            <a:extLst>
              <a:ext uri="{FF2B5EF4-FFF2-40B4-BE49-F238E27FC236}">
                <a16:creationId xmlns:a16="http://schemas.microsoft.com/office/drawing/2014/main" id="{FC199B31-861D-4558-AF86-F615FB7C4025}"/>
              </a:ext>
            </a:extLst>
          </p:cNvPr>
          <p:cNvGrpSpPr/>
          <p:nvPr/>
        </p:nvGrpSpPr>
        <p:grpSpPr>
          <a:xfrm>
            <a:off x="2920635" y="3417147"/>
            <a:ext cx="1036746" cy="786308"/>
            <a:chOff x="2585575" y="3420631"/>
            <a:chExt cx="901542" cy="786308"/>
          </a:xfrm>
        </p:grpSpPr>
        <p:grpSp>
          <p:nvGrpSpPr>
            <p:cNvPr id="17" name="Group 16">
              <a:extLst>
                <a:ext uri="{FF2B5EF4-FFF2-40B4-BE49-F238E27FC236}">
                  <a16:creationId xmlns:a16="http://schemas.microsoft.com/office/drawing/2014/main" id="{0352B074-2978-4BA3-8624-1AF01CBB8188}"/>
                </a:ext>
              </a:extLst>
            </p:cNvPr>
            <p:cNvGrpSpPr/>
            <p:nvPr/>
          </p:nvGrpSpPr>
          <p:grpSpPr>
            <a:xfrm>
              <a:off x="2585575" y="3703201"/>
              <a:ext cx="901542" cy="503738"/>
              <a:chOff x="2585574" y="3420631"/>
              <a:chExt cx="1229681" cy="503738"/>
            </a:xfrm>
          </p:grpSpPr>
          <p:sp>
            <p:nvSpPr>
              <p:cNvPr id="19" name="TextBox 18">
                <a:extLst>
                  <a:ext uri="{FF2B5EF4-FFF2-40B4-BE49-F238E27FC236}">
                    <a16:creationId xmlns:a16="http://schemas.microsoft.com/office/drawing/2014/main" id="{301800F9-C442-440C-99AC-A99076184EE1}"/>
                  </a:ext>
                </a:extLst>
              </p:cNvPr>
              <p:cNvSpPr txBox="1"/>
              <p:nvPr/>
            </p:nvSpPr>
            <p:spPr>
              <a:xfrm>
                <a:off x="2585574" y="3420631"/>
                <a:ext cx="1229681" cy="276999"/>
              </a:xfrm>
              <a:prstGeom prst="rect">
                <a:avLst/>
              </a:prstGeom>
              <a:noFill/>
            </p:spPr>
            <p:txBody>
              <a:bodyPr wrap="square" rtlCol="0">
                <a:spAutoFit/>
              </a:bodyPr>
              <a:lstStyle/>
              <a:p>
                <a:r>
                  <a:rPr lang="en-US" sz="1200" dirty="0"/>
                  <a:t>April, 1902</a:t>
                </a:r>
              </a:p>
            </p:txBody>
          </p:sp>
          <p:sp>
            <p:nvSpPr>
              <p:cNvPr id="20" name="TextBox 19">
                <a:extLst>
                  <a:ext uri="{FF2B5EF4-FFF2-40B4-BE49-F238E27FC236}">
                    <a16:creationId xmlns:a16="http://schemas.microsoft.com/office/drawing/2014/main" id="{BF72F8F8-8FE6-4FCE-BFE3-199A9FAE40E2}"/>
                  </a:ext>
                </a:extLst>
              </p:cNvPr>
              <p:cNvSpPr txBox="1"/>
              <p:nvPr/>
            </p:nvSpPr>
            <p:spPr>
              <a:xfrm>
                <a:off x="2585574" y="3647370"/>
                <a:ext cx="1229680" cy="276999"/>
              </a:xfrm>
              <a:prstGeom prst="rect">
                <a:avLst/>
              </a:prstGeom>
              <a:noFill/>
            </p:spPr>
            <p:txBody>
              <a:bodyPr wrap="square" rtlCol="0">
                <a:spAutoFit/>
              </a:bodyPr>
              <a:lstStyle/>
              <a:p>
                <a:r>
                  <a:rPr lang="en-US" sz="1200" dirty="0"/>
                  <a:t>Week 2 </a:t>
                </a:r>
              </a:p>
            </p:txBody>
          </p:sp>
        </p:grpSp>
        <p:sp>
          <p:nvSpPr>
            <p:cNvPr id="18" name="TextBox 17">
              <a:extLst>
                <a:ext uri="{FF2B5EF4-FFF2-40B4-BE49-F238E27FC236}">
                  <a16:creationId xmlns:a16="http://schemas.microsoft.com/office/drawing/2014/main" id="{CEA09746-FDAB-434F-844D-4D40F789BDB7}"/>
                </a:ext>
              </a:extLst>
            </p:cNvPr>
            <p:cNvSpPr txBox="1"/>
            <p:nvPr/>
          </p:nvSpPr>
          <p:spPr>
            <a:xfrm>
              <a:off x="2585575" y="3420631"/>
              <a:ext cx="901542" cy="584775"/>
            </a:xfrm>
            <a:prstGeom prst="rect">
              <a:avLst/>
            </a:prstGeom>
            <a:noFill/>
          </p:spPr>
          <p:txBody>
            <a:bodyPr wrap="square" rtlCol="0">
              <a:spAutoFit/>
            </a:bodyPr>
            <a:lstStyle/>
            <a:p>
              <a:r>
                <a:rPr lang="en-US" sz="1600" dirty="0"/>
                <a:t>4,000/day</a:t>
              </a:r>
            </a:p>
          </p:txBody>
        </p:sp>
      </p:grpSp>
      <p:grpSp>
        <p:nvGrpSpPr>
          <p:cNvPr id="21" name="Group 20">
            <a:extLst>
              <a:ext uri="{FF2B5EF4-FFF2-40B4-BE49-F238E27FC236}">
                <a16:creationId xmlns:a16="http://schemas.microsoft.com/office/drawing/2014/main" id="{40D050F4-1A43-4B82-BE18-A057249561C3}"/>
              </a:ext>
            </a:extLst>
          </p:cNvPr>
          <p:cNvGrpSpPr/>
          <p:nvPr/>
        </p:nvGrpSpPr>
        <p:grpSpPr>
          <a:xfrm>
            <a:off x="8210169" y="3608768"/>
            <a:ext cx="1165614" cy="786308"/>
            <a:chOff x="2585575" y="3420631"/>
            <a:chExt cx="901542" cy="786308"/>
          </a:xfrm>
        </p:grpSpPr>
        <p:grpSp>
          <p:nvGrpSpPr>
            <p:cNvPr id="22" name="Group 21">
              <a:extLst>
                <a:ext uri="{FF2B5EF4-FFF2-40B4-BE49-F238E27FC236}">
                  <a16:creationId xmlns:a16="http://schemas.microsoft.com/office/drawing/2014/main" id="{65D2F081-1D74-4359-919D-CF73D376EF6B}"/>
                </a:ext>
              </a:extLst>
            </p:cNvPr>
            <p:cNvGrpSpPr/>
            <p:nvPr/>
          </p:nvGrpSpPr>
          <p:grpSpPr>
            <a:xfrm>
              <a:off x="2585575" y="3703201"/>
              <a:ext cx="901542" cy="503738"/>
              <a:chOff x="2585574" y="3420631"/>
              <a:chExt cx="1229681" cy="503738"/>
            </a:xfrm>
          </p:grpSpPr>
          <p:sp>
            <p:nvSpPr>
              <p:cNvPr id="24" name="TextBox 23">
                <a:extLst>
                  <a:ext uri="{FF2B5EF4-FFF2-40B4-BE49-F238E27FC236}">
                    <a16:creationId xmlns:a16="http://schemas.microsoft.com/office/drawing/2014/main" id="{026E985D-DB90-4BD3-BBEF-A9F4C11D5C67}"/>
                  </a:ext>
                </a:extLst>
              </p:cNvPr>
              <p:cNvSpPr txBox="1"/>
              <p:nvPr/>
            </p:nvSpPr>
            <p:spPr>
              <a:xfrm>
                <a:off x="2585574" y="3420631"/>
                <a:ext cx="1229681" cy="276999"/>
              </a:xfrm>
              <a:prstGeom prst="rect">
                <a:avLst/>
              </a:prstGeom>
              <a:noFill/>
            </p:spPr>
            <p:txBody>
              <a:bodyPr wrap="square" rtlCol="0">
                <a:spAutoFit/>
              </a:bodyPr>
              <a:lstStyle/>
              <a:p>
                <a:r>
                  <a:rPr lang="en-US" sz="1200" dirty="0"/>
                  <a:t>July, 1902</a:t>
                </a:r>
              </a:p>
            </p:txBody>
          </p:sp>
          <p:sp>
            <p:nvSpPr>
              <p:cNvPr id="25" name="TextBox 24">
                <a:extLst>
                  <a:ext uri="{FF2B5EF4-FFF2-40B4-BE49-F238E27FC236}">
                    <a16:creationId xmlns:a16="http://schemas.microsoft.com/office/drawing/2014/main" id="{268FB184-16AF-4133-AFA9-DC717E8BF32A}"/>
                  </a:ext>
                </a:extLst>
              </p:cNvPr>
              <p:cNvSpPr txBox="1"/>
              <p:nvPr/>
            </p:nvSpPr>
            <p:spPr>
              <a:xfrm>
                <a:off x="2585574" y="3647370"/>
                <a:ext cx="1229680" cy="276999"/>
              </a:xfrm>
              <a:prstGeom prst="rect">
                <a:avLst/>
              </a:prstGeom>
              <a:noFill/>
            </p:spPr>
            <p:txBody>
              <a:bodyPr wrap="square" rtlCol="0">
                <a:spAutoFit/>
              </a:bodyPr>
              <a:lstStyle/>
              <a:p>
                <a:r>
                  <a:rPr lang="en-US" sz="1200" dirty="0"/>
                  <a:t> </a:t>
                </a:r>
              </a:p>
            </p:txBody>
          </p:sp>
        </p:grpSp>
        <p:sp>
          <p:nvSpPr>
            <p:cNvPr id="23" name="TextBox 22">
              <a:extLst>
                <a:ext uri="{FF2B5EF4-FFF2-40B4-BE49-F238E27FC236}">
                  <a16:creationId xmlns:a16="http://schemas.microsoft.com/office/drawing/2014/main" id="{D447AD65-E875-43C9-932E-23C78272CA86}"/>
                </a:ext>
              </a:extLst>
            </p:cNvPr>
            <p:cNvSpPr txBox="1"/>
            <p:nvPr/>
          </p:nvSpPr>
          <p:spPr>
            <a:xfrm>
              <a:off x="2585575" y="3420631"/>
              <a:ext cx="901542" cy="584775"/>
            </a:xfrm>
            <a:prstGeom prst="rect">
              <a:avLst/>
            </a:prstGeom>
            <a:noFill/>
          </p:spPr>
          <p:txBody>
            <a:bodyPr wrap="square" rtlCol="0">
              <a:spAutoFit/>
            </a:bodyPr>
            <a:lstStyle/>
            <a:p>
              <a:r>
                <a:rPr lang="en-US" sz="1600" dirty="0"/>
                <a:t>20,000/day</a:t>
              </a:r>
            </a:p>
          </p:txBody>
        </p:sp>
      </p:grpSp>
      <p:sp>
        <p:nvSpPr>
          <p:cNvPr id="29" name="Arrow: Right 28">
            <a:extLst>
              <a:ext uri="{FF2B5EF4-FFF2-40B4-BE49-F238E27FC236}">
                <a16:creationId xmlns:a16="http://schemas.microsoft.com/office/drawing/2014/main" id="{3B332530-9F46-4DAE-A72C-5C090D8ED216}"/>
              </a:ext>
            </a:extLst>
          </p:cNvPr>
          <p:cNvSpPr/>
          <p:nvPr/>
        </p:nvSpPr>
        <p:spPr>
          <a:xfrm>
            <a:off x="1822688" y="2613684"/>
            <a:ext cx="704193" cy="1313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640C7360-A543-47D9-A271-6541F1B7DAA7}"/>
              </a:ext>
            </a:extLst>
          </p:cNvPr>
          <p:cNvSpPr/>
          <p:nvPr/>
        </p:nvSpPr>
        <p:spPr>
          <a:xfrm>
            <a:off x="4330515" y="2613684"/>
            <a:ext cx="704193" cy="1313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20FC47D5-785F-421D-8388-D51961AB2A5B}"/>
              </a:ext>
            </a:extLst>
          </p:cNvPr>
          <p:cNvSpPr/>
          <p:nvPr/>
        </p:nvSpPr>
        <p:spPr>
          <a:xfrm>
            <a:off x="6270342" y="2616217"/>
            <a:ext cx="704193" cy="1313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1042375-7FA2-4B77-843E-67F7429FDFD2}"/>
              </a:ext>
            </a:extLst>
          </p:cNvPr>
          <p:cNvSpPr/>
          <p:nvPr/>
        </p:nvSpPr>
        <p:spPr>
          <a:xfrm>
            <a:off x="5402946" y="3238615"/>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9E240BA-E1C2-4A51-A986-E56207A71C89}"/>
              </a:ext>
            </a:extLst>
          </p:cNvPr>
          <p:cNvSpPr/>
          <p:nvPr/>
        </p:nvSpPr>
        <p:spPr>
          <a:xfrm>
            <a:off x="5649187" y="32477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B4C811-FF9B-473E-8D3E-B23BDA9EC13F}"/>
              </a:ext>
            </a:extLst>
          </p:cNvPr>
          <p:cNvSpPr/>
          <p:nvPr/>
        </p:nvSpPr>
        <p:spPr>
          <a:xfrm>
            <a:off x="5894763" y="324441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40815D2-45CE-43E1-9BE1-242885FBEBF0}"/>
              </a:ext>
            </a:extLst>
          </p:cNvPr>
          <p:cNvSpPr/>
          <p:nvPr/>
        </p:nvSpPr>
        <p:spPr>
          <a:xfrm>
            <a:off x="618396" y="4490822"/>
            <a:ext cx="7786106" cy="338554"/>
          </a:xfrm>
          <a:prstGeom prst="rect">
            <a:avLst/>
          </a:prstGeom>
        </p:spPr>
        <p:txBody>
          <a:bodyPr wrap="square">
            <a:spAutoFit/>
          </a:bodyPr>
          <a:lstStyle/>
          <a:p>
            <a:r>
              <a:rPr lang="en-US" sz="1600" dirty="0">
                <a:solidFill>
                  <a:srgbClr val="FF0000"/>
                </a:solidFill>
              </a:rPr>
              <a:t>But they barely made a dent in the problem!</a:t>
            </a:r>
          </a:p>
        </p:txBody>
      </p:sp>
      <p:sp>
        <p:nvSpPr>
          <p:cNvPr id="36" name="Rectangle 35">
            <a:extLst>
              <a:ext uri="{FF2B5EF4-FFF2-40B4-BE49-F238E27FC236}">
                <a16:creationId xmlns:a16="http://schemas.microsoft.com/office/drawing/2014/main" id="{D848E9D3-2D30-45D7-919F-390C01028EF2}"/>
              </a:ext>
            </a:extLst>
          </p:cNvPr>
          <p:cNvSpPr/>
          <p:nvPr/>
        </p:nvSpPr>
        <p:spPr>
          <a:xfrm>
            <a:off x="618396" y="5064695"/>
            <a:ext cx="7209134" cy="923330"/>
          </a:xfrm>
          <a:prstGeom prst="rect">
            <a:avLst/>
          </a:prstGeom>
        </p:spPr>
        <p:txBody>
          <a:bodyPr wrap="square">
            <a:spAutoFit/>
          </a:bodyPr>
          <a:lstStyle/>
          <a:p>
            <a:r>
              <a:rPr lang="en-US" dirty="0">
                <a:solidFill>
                  <a:schemeClr val="tx1">
                    <a:lumMod val="75000"/>
                    <a:lumOff val="25000"/>
                  </a:schemeClr>
                </a:solidFill>
              </a:rPr>
              <a:t>Investigation revealed two phenomena: </a:t>
            </a:r>
          </a:p>
          <a:p>
            <a:pPr marL="800100" lvl="1" indent="-342900">
              <a:buFont typeface="+mj-lt"/>
              <a:buAutoNum type="arabicPeriod"/>
            </a:pPr>
            <a:r>
              <a:rPr lang="en-US" dirty="0">
                <a:solidFill>
                  <a:schemeClr val="tx1">
                    <a:lumMod val="75000"/>
                    <a:lumOff val="25000"/>
                  </a:schemeClr>
                </a:solidFill>
              </a:rPr>
              <a:t>Tailless rats started appearing</a:t>
            </a:r>
          </a:p>
          <a:p>
            <a:pPr marL="800100" lvl="1" indent="-342900">
              <a:buFont typeface="+mj-lt"/>
              <a:buAutoNum type="arabicPeriod"/>
            </a:pPr>
            <a:r>
              <a:rPr lang="en-US" dirty="0">
                <a:solidFill>
                  <a:schemeClr val="tx1">
                    <a:lumMod val="75000"/>
                    <a:lumOff val="25000"/>
                  </a:schemeClr>
                </a:solidFill>
              </a:rPr>
              <a:t>A thriving rat farming industry emerged in the city</a:t>
            </a:r>
          </a:p>
        </p:txBody>
      </p:sp>
      <p:sp>
        <p:nvSpPr>
          <p:cNvPr id="6" name="TextBox 5">
            <a:extLst>
              <a:ext uri="{FF2B5EF4-FFF2-40B4-BE49-F238E27FC236}">
                <a16:creationId xmlns:a16="http://schemas.microsoft.com/office/drawing/2014/main" id="{0656C056-8A12-4C93-BA16-9B0FA4AED5BC}"/>
              </a:ext>
            </a:extLst>
          </p:cNvPr>
          <p:cNvSpPr txBox="1"/>
          <p:nvPr/>
        </p:nvSpPr>
        <p:spPr>
          <a:xfrm>
            <a:off x="618396" y="2235902"/>
            <a:ext cx="1908485" cy="369332"/>
          </a:xfrm>
          <a:prstGeom prst="rect">
            <a:avLst/>
          </a:prstGeom>
          <a:noFill/>
        </p:spPr>
        <p:txBody>
          <a:bodyPr wrap="square" rtlCol="0">
            <a:spAutoFit/>
          </a:bodyPr>
          <a:lstStyle/>
          <a:p>
            <a:r>
              <a:rPr lang="en-US" dirty="0">
                <a:solidFill>
                  <a:schemeClr val="accent2">
                    <a:lumMod val="75000"/>
                  </a:schemeClr>
                </a:solidFill>
              </a:rPr>
              <a:t>Rats Killed per day</a:t>
            </a:r>
          </a:p>
        </p:txBody>
      </p:sp>
      <p:cxnSp>
        <p:nvCxnSpPr>
          <p:cNvPr id="26" name="Straight Connector 25">
            <a:extLst>
              <a:ext uri="{FF2B5EF4-FFF2-40B4-BE49-F238E27FC236}">
                <a16:creationId xmlns:a16="http://schemas.microsoft.com/office/drawing/2014/main" id="{78258DF4-3DE9-4A4D-B088-08F8AB06E785}"/>
              </a:ext>
            </a:extLst>
          </p:cNvPr>
          <p:cNvCxnSpPr/>
          <p:nvPr/>
        </p:nvCxnSpPr>
        <p:spPr>
          <a:xfrm flipV="1">
            <a:off x="695739" y="2486418"/>
            <a:ext cx="6871707" cy="74716"/>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8278586" y="5773486"/>
            <a:ext cx="3913414" cy="553998"/>
          </a:xfrm>
          <a:prstGeom prst="rect">
            <a:avLst/>
          </a:prstGeom>
        </p:spPr>
        <p:txBody>
          <a:bodyPr wrap="square">
            <a:spAutoFit/>
          </a:bodyPr>
          <a:lstStyle/>
          <a:p>
            <a:r>
              <a:rPr lang="en-US" sz="1000" dirty="0">
                <a:hlinkClick r:id="rId4"/>
              </a:rPr>
              <a:t>https://community.redhat.com/blog/2014/07/when-metrics-go-wrong/</a:t>
            </a:r>
            <a:r>
              <a:rPr lang="en-US" sz="1000" dirty="0"/>
              <a:t> </a:t>
            </a:r>
          </a:p>
          <a:p>
            <a:r>
              <a:rPr lang="en-US" sz="1000" dirty="0">
                <a:hlinkClick r:id="rId5"/>
              </a:rPr>
              <a:t>http://www.freakonomics.com/media/vannrathunt.pdf</a:t>
            </a:r>
            <a:endParaRPr lang="en-US" sz="1000" dirty="0"/>
          </a:p>
          <a:p>
            <a:r>
              <a:rPr lang="en-US" sz="1000" dirty="0">
                <a:hlinkClick r:id="rId6"/>
              </a:rPr>
              <a:t>https://en.wikipedia.org/wiki/Cobra_effect</a:t>
            </a:r>
            <a:r>
              <a:rPr lang="en-US" sz="1000" dirty="0"/>
              <a:t> </a:t>
            </a:r>
          </a:p>
        </p:txBody>
      </p:sp>
    </p:spTree>
    <p:extLst>
      <p:ext uri="{BB962C8B-B14F-4D97-AF65-F5344CB8AC3E}">
        <p14:creationId xmlns:p14="http://schemas.microsoft.com/office/powerpoint/2010/main" val="18101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21" presetClass="entr" presetSubtype="1"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heel(1)">
                                      <p:cBhvr>
                                        <p:cTn id="35" dur="2000"/>
                                        <p:tgtEl>
                                          <p:spTgt spid="11"/>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6"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967" y="299895"/>
            <a:ext cx="10515600" cy="1325563"/>
          </a:xfrm>
        </p:spPr>
        <p:txBody>
          <a:bodyPr/>
          <a:lstStyle/>
          <a:p>
            <a:pPr algn="ctr"/>
            <a:r>
              <a:rPr lang="en-US" dirty="0"/>
              <a:t>Questions?</a:t>
            </a:r>
          </a:p>
        </p:txBody>
      </p:sp>
      <p:sp>
        <p:nvSpPr>
          <p:cNvPr id="3" name="Content Placeholder 2"/>
          <p:cNvSpPr>
            <a:spLocks noGrp="1"/>
          </p:cNvSpPr>
          <p:nvPr>
            <p:ph idx="1"/>
          </p:nvPr>
        </p:nvSpPr>
        <p:spPr>
          <a:xfrm>
            <a:off x="4298131" y="4932095"/>
            <a:ext cx="3747247" cy="564777"/>
          </a:xfrm>
        </p:spPr>
        <p:txBody>
          <a:bodyPr>
            <a:normAutofit/>
          </a:bodyPr>
          <a:lstStyle/>
          <a:p>
            <a:pPr marL="0" indent="0">
              <a:buNone/>
            </a:pPr>
            <a:r>
              <a:rPr lang="en-US" dirty="0">
                <a:hlinkClick r:id="rId3"/>
              </a:rPr>
              <a:t>http://exp-platform.com</a:t>
            </a:r>
            <a:endParaRPr lang="en-US" dirty="0"/>
          </a:p>
          <a:p>
            <a:pPr marL="0" indent="0">
              <a:buNone/>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2441" y="2398056"/>
            <a:ext cx="4547692" cy="2263588"/>
          </a:xfrm>
          <a:prstGeom prst="rect">
            <a:avLst/>
          </a:prstGeom>
        </p:spPr>
      </p:pic>
      <p:sp>
        <p:nvSpPr>
          <p:cNvPr id="6" name="Slide Number Placeholder 4"/>
          <p:cNvSpPr>
            <a:spLocks noGrp="1"/>
          </p:cNvSpPr>
          <p:nvPr>
            <p:ph type="sldNum" sz="quarter" idx="12"/>
          </p:nvPr>
        </p:nvSpPr>
        <p:spPr>
          <a:xfrm>
            <a:off x="9900458" y="6459785"/>
            <a:ext cx="1312025" cy="365125"/>
          </a:xfrm>
        </p:spPr>
        <p:txBody>
          <a:bodyPr/>
          <a:lstStyle/>
          <a:p>
            <a:fld id="{629637A9-119A-49DA-BD12-AAC58B377D80}" type="slidenum">
              <a:rPr lang="en-US" smtClean="0"/>
              <a:pPr/>
              <a:t>20</a:t>
            </a:fld>
            <a:endParaRPr lang="en-US" dirty="0"/>
          </a:p>
        </p:txBody>
      </p:sp>
    </p:spTree>
    <p:extLst>
      <p:ext uri="{BB962C8B-B14F-4D97-AF65-F5344CB8AC3E}">
        <p14:creationId xmlns:p14="http://schemas.microsoft.com/office/powerpoint/2010/main" val="2675333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ED3F-E598-4454-AE8B-F58DB1EFA6DC}"/>
              </a:ext>
            </a:extLst>
          </p:cNvPr>
          <p:cNvSpPr>
            <a:spLocks noGrp="1"/>
          </p:cNvSpPr>
          <p:nvPr>
            <p:ph type="title"/>
          </p:nvPr>
        </p:nvSpPr>
        <p:spPr/>
        <p:txBody>
          <a:bodyPr/>
          <a:lstStyle/>
          <a:p>
            <a:r>
              <a:rPr lang="en-US" dirty="0"/>
              <a:t>OEC and Product KPIs</a:t>
            </a:r>
          </a:p>
        </p:txBody>
      </p:sp>
      <p:sp>
        <p:nvSpPr>
          <p:cNvPr id="3" name="Content Placeholder 2">
            <a:extLst>
              <a:ext uri="{FF2B5EF4-FFF2-40B4-BE49-F238E27FC236}">
                <a16:creationId xmlns:a16="http://schemas.microsoft.com/office/drawing/2014/main" id="{875E0FB3-2EEE-48C6-8465-D3242F0C58D3}"/>
              </a:ext>
            </a:extLst>
          </p:cNvPr>
          <p:cNvSpPr>
            <a:spLocks noGrp="1"/>
          </p:cNvSpPr>
          <p:nvPr>
            <p:ph idx="1"/>
          </p:nvPr>
        </p:nvSpPr>
        <p:spPr/>
        <p:txBody>
          <a:bodyPr>
            <a:normAutofit/>
          </a:bodyPr>
          <a:lstStyle/>
          <a:p>
            <a:pPr marL="457200" indent="-457200">
              <a:buFont typeface="+mj-lt"/>
              <a:buAutoNum type="arabicPeriod"/>
            </a:pPr>
            <a:r>
              <a:rPr lang="en-US" dirty="0"/>
              <a:t>KPIs (Key Performance Indicators) are usually </a:t>
            </a:r>
            <a:r>
              <a:rPr lang="en-US" u="sng" dirty="0"/>
              <a:t>lagging metrics</a:t>
            </a:r>
            <a:r>
              <a:rPr lang="en-US" dirty="0"/>
              <a:t> measured monthly, quarterly or yearly</a:t>
            </a:r>
            <a:br>
              <a:rPr lang="en-US" dirty="0"/>
            </a:br>
            <a:r>
              <a:rPr lang="en-US" dirty="0"/>
              <a:t>OEC is a </a:t>
            </a:r>
            <a:r>
              <a:rPr lang="en-US" u="sng" dirty="0"/>
              <a:t>leading metric measured in a 2 week period but indicative of long term increase in KPIs</a:t>
            </a:r>
            <a:br>
              <a:rPr lang="en-US" dirty="0"/>
            </a:br>
            <a:r>
              <a:rPr lang="en-US" i="1" dirty="0"/>
              <a:t>A good KPI can be a bad OEC </a:t>
            </a:r>
          </a:p>
          <a:p>
            <a:pPr marL="457200" indent="-457200">
              <a:buFont typeface="+mj-lt"/>
              <a:buAutoNum type="arabicPeriod"/>
            </a:pPr>
            <a:r>
              <a:rPr lang="en-US" dirty="0"/>
              <a:t>KPIs are usually reported at overall product level - total revenue, DAU, MAU</a:t>
            </a:r>
            <a:br>
              <a:rPr lang="en-US" dirty="0"/>
            </a:br>
            <a:r>
              <a:rPr lang="en-US" dirty="0"/>
              <a:t>Experimentation metrics (and OEC) are usually reported at user level –  sessions/user, revenue/ user, days active/ user, ..</a:t>
            </a:r>
          </a:p>
          <a:p>
            <a:pPr marL="457200" indent="-457200">
              <a:buFont typeface="+mj-lt"/>
              <a:buAutoNum type="arabicPeriod"/>
            </a:pPr>
            <a:r>
              <a:rPr lang="en-US" dirty="0"/>
              <a:t>KPIs are usually concerned with magnitude only </a:t>
            </a:r>
            <a:br>
              <a:rPr lang="en-US" dirty="0"/>
            </a:br>
            <a:r>
              <a:rPr lang="en-US" dirty="0"/>
              <a:t>Experimentation metrics (and OEC) are concerned with magnitude and standard deviation</a:t>
            </a:r>
          </a:p>
        </p:txBody>
      </p:sp>
      <p:sp>
        <p:nvSpPr>
          <p:cNvPr id="5" name="Slide Number Placeholder 4">
            <a:extLst>
              <a:ext uri="{FF2B5EF4-FFF2-40B4-BE49-F238E27FC236}">
                <a16:creationId xmlns:a16="http://schemas.microsoft.com/office/drawing/2014/main" id="{2EB32186-5B58-4172-9A04-EC013507250C}"/>
              </a:ext>
            </a:extLst>
          </p:cNvPr>
          <p:cNvSpPr>
            <a:spLocks noGrp="1"/>
          </p:cNvSpPr>
          <p:nvPr>
            <p:ph type="sldNum" sz="quarter" idx="12"/>
          </p:nvPr>
        </p:nvSpPr>
        <p:spPr/>
        <p:txBody>
          <a:bodyPr/>
          <a:lstStyle/>
          <a:p>
            <a:fld id="{629637A9-119A-49DA-BD12-AAC58B377D80}" type="slidenum">
              <a:rPr lang="en-US" smtClean="0"/>
              <a:pPr/>
              <a:t>21</a:t>
            </a:fld>
            <a:endParaRPr lang="en-US" dirty="0"/>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Tree>
    <p:extLst>
      <p:ext uri="{BB962C8B-B14F-4D97-AF65-F5344CB8AC3E}">
        <p14:creationId xmlns:p14="http://schemas.microsoft.com/office/powerpoint/2010/main" val="379147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SRM example: video experiment </a:t>
            </a:r>
          </a:p>
        </p:txBody>
      </p:sp>
      <p:sp>
        <p:nvSpPr>
          <p:cNvPr id="3" name="Content Placeholder 2"/>
          <p:cNvSpPr>
            <a:spLocks noGrp="1"/>
          </p:cNvSpPr>
          <p:nvPr>
            <p:ph idx="1"/>
          </p:nvPr>
        </p:nvSpPr>
        <p:spPr>
          <a:xfrm>
            <a:off x="853200" y="1394356"/>
            <a:ext cx="7025528" cy="807963"/>
          </a:xfrm>
        </p:spPr>
        <p:txBody>
          <a:bodyPr>
            <a:noAutofit/>
          </a:bodyPr>
          <a:lstStyle/>
          <a:p>
            <a:pPr marL="0" indent="0">
              <a:buNone/>
            </a:pPr>
            <a:r>
              <a:rPr lang="en-US" sz="2000" dirty="0"/>
              <a:t>Treatment</a:t>
            </a:r>
            <a:r>
              <a:rPr lang="en-US" sz="1600" dirty="0"/>
              <a:t>: Shows the video in a immersive experience &amp; some code refactoring</a:t>
            </a:r>
          </a:p>
          <a:p>
            <a:pPr marL="0" lvl="0" indent="0">
              <a:spcBef>
                <a:spcPts val="600"/>
              </a:spcBef>
              <a:buNone/>
            </a:pPr>
            <a:r>
              <a:rPr lang="en-US" sz="2000" dirty="0"/>
              <a:t>Control: </a:t>
            </a:r>
            <a:r>
              <a:rPr lang="en-US" sz="1600" dirty="0"/>
              <a:t>Shows the video along with other content</a:t>
            </a:r>
          </a:p>
        </p:txBody>
      </p:sp>
      <p:sp>
        <p:nvSpPr>
          <p:cNvPr id="25" name="TextBox 24"/>
          <p:cNvSpPr txBox="1"/>
          <p:nvPr/>
        </p:nvSpPr>
        <p:spPr>
          <a:xfrm>
            <a:off x="8083259" y="1446133"/>
            <a:ext cx="2674376" cy="369332"/>
          </a:xfrm>
          <a:prstGeom prst="rect">
            <a:avLst/>
          </a:prstGeom>
          <a:noFill/>
        </p:spPr>
        <p:txBody>
          <a:bodyPr wrap="square" rtlCol="0">
            <a:spAutoFit/>
          </a:bodyPr>
          <a:lstStyle/>
          <a:p>
            <a:r>
              <a:rPr lang="en-US" dirty="0"/>
              <a:t>Treatment</a:t>
            </a:r>
          </a:p>
        </p:txBody>
      </p:sp>
      <p:sp>
        <p:nvSpPr>
          <p:cNvPr id="26" name="TextBox 25"/>
          <p:cNvSpPr txBox="1"/>
          <p:nvPr/>
        </p:nvSpPr>
        <p:spPr>
          <a:xfrm>
            <a:off x="8083259" y="3758427"/>
            <a:ext cx="2674376" cy="369332"/>
          </a:xfrm>
          <a:prstGeom prst="rect">
            <a:avLst/>
          </a:prstGeom>
          <a:noFill/>
        </p:spPr>
        <p:txBody>
          <a:bodyPr wrap="square" rtlCol="0">
            <a:spAutoFit/>
          </a:bodyPr>
          <a:lstStyle/>
          <a:p>
            <a:r>
              <a:rPr lang="en-US" dirty="0"/>
              <a:t>Control</a:t>
            </a:r>
          </a:p>
        </p:txBody>
      </p:sp>
      <p:sp>
        <p:nvSpPr>
          <p:cNvPr id="34" name="Rectangle 33"/>
          <p:cNvSpPr/>
          <p:nvPr/>
        </p:nvSpPr>
        <p:spPr>
          <a:xfrm>
            <a:off x="126580" y="6422580"/>
            <a:ext cx="10346490" cy="400110"/>
          </a:xfrm>
          <a:prstGeom prst="rect">
            <a:avLst/>
          </a:prstGeom>
        </p:spPr>
        <p:txBody>
          <a:bodyPr wrap="square">
            <a:spAutoFit/>
          </a:bodyPr>
          <a:lstStyle/>
          <a:p>
            <a:r>
              <a:rPr lang="en-US" sz="1000" dirty="0">
                <a:hlinkClick r:id="rId3"/>
              </a:rPr>
              <a:t>http://exp/Details?id=76165da3-3847-446d-a078-46b5e21e15f5</a:t>
            </a:r>
            <a:endParaRPr lang="en-US" sz="1000" dirty="0"/>
          </a:p>
          <a:p>
            <a:r>
              <a:rPr lang="en-US" sz="1000" dirty="0">
                <a:hlinkClick r:id="rId4"/>
              </a:rPr>
              <a:t>https://avocado/report_executions/8750980</a:t>
            </a:r>
            <a:r>
              <a:rPr lang="en-US" sz="1000" dirty="0"/>
              <a:t>  </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8951" y="4127759"/>
            <a:ext cx="2783215" cy="1935399"/>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b="16636"/>
          <a:stretch/>
        </p:blipFill>
        <p:spPr>
          <a:xfrm>
            <a:off x="8178951" y="1783418"/>
            <a:ext cx="2783215" cy="1780771"/>
          </a:xfrm>
          <a:prstGeom prst="rect">
            <a:avLst/>
          </a:prstGeom>
        </p:spPr>
      </p:pic>
      <p:pic>
        <p:nvPicPr>
          <p:cNvPr id="6" name="Picture 5"/>
          <p:cNvPicPr>
            <a:picLocks noChangeAspect="1"/>
          </p:cNvPicPr>
          <p:nvPr/>
        </p:nvPicPr>
        <p:blipFill rotWithShape="1">
          <a:blip r:embed="rId7"/>
          <a:srcRect t="46674"/>
          <a:stretch/>
        </p:blipFill>
        <p:spPr>
          <a:xfrm>
            <a:off x="1228426" y="3274034"/>
            <a:ext cx="5800976" cy="1204223"/>
          </a:xfrm>
          <a:prstGeom prst="rect">
            <a:avLst/>
          </a:prstGeom>
        </p:spPr>
      </p:pic>
      <p:sp>
        <p:nvSpPr>
          <p:cNvPr id="7" name="TextBox 6"/>
          <p:cNvSpPr txBox="1"/>
          <p:nvPr/>
        </p:nvSpPr>
        <p:spPr>
          <a:xfrm>
            <a:off x="890476" y="2269206"/>
            <a:ext cx="6551428"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(Sample Ratio Mismatch) SRM in scorecard. While almost equal number of users were assigned to treatment and control. In the scorecard, treatment had only 82% users compared to control. </a:t>
            </a:r>
          </a:p>
        </p:txBody>
      </p:sp>
      <p:sp>
        <p:nvSpPr>
          <p:cNvPr id="19" name="TextBox 18"/>
          <p:cNvSpPr txBox="1"/>
          <p:nvPr/>
        </p:nvSpPr>
        <p:spPr>
          <a:xfrm>
            <a:off x="838200" y="4663112"/>
            <a:ext cx="655142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Experiment was stopped early.</a:t>
            </a:r>
            <a:endParaRPr lang="en-US" sz="1400" dirty="0"/>
          </a:p>
        </p:txBody>
      </p:sp>
      <p:sp>
        <p:nvSpPr>
          <p:cNvPr id="20" name="TextBox 19"/>
          <p:cNvSpPr txBox="1"/>
          <p:nvPr/>
        </p:nvSpPr>
        <p:spPr>
          <a:xfrm>
            <a:off x="838200" y="5001666"/>
            <a:ext cx="6551428" cy="984885"/>
          </a:xfrm>
          <a:prstGeom prst="rect">
            <a:avLst/>
          </a:prstGeom>
          <a:noFill/>
        </p:spPr>
        <p:txBody>
          <a:bodyPr wrap="square" rtlCol="0">
            <a:spAutoFit/>
          </a:bodyPr>
          <a:lstStyle/>
          <a:p>
            <a:pPr marL="285750" indent="-285750">
              <a:buFont typeface="Arial" panose="020B0604020202020204" pitchFamily="34" charset="0"/>
              <a:buChar char="•"/>
            </a:pPr>
            <a:r>
              <a:rPr lang="en-US" sz="1600" dirty="0"/>
              <a:t>Investigation revealed a feature bug.</a:t>
            </a:r>
          </a:p>
          <a:p>
            <a:pPr marL="742950" lvl="1" indent="-285750">
              <a:buFont typeface="Wingdings" panose="05000000000000000000" pitchFamily="2" charset="2"/>
              <a:buChar char="Ø"/>
            </a:pPr>
            <a:r>
              <a:rPr lang="en-US" sz="1400" dirty="0"/>
              <a:t>Only 82% of users got at least one 200 (OK) response compared to control</a:t>
            </a:r>
          </a:p>
          <a:p>
            <a:pPr marL="742950" lvl="1" indent="-285750">
              <a:buFont typeface="Wingdings" panose="05000000000000000000" pitchFamily="2" charset="2"/>
              <a:buChar char="Ø"/>
            </a:pPr>
            <a:r>
              <a:rPr lang="en-US" sz="1400" dirty="0"/>
              <a:t> 69K users got a 500 (Internal Server Error) response in treatment compared to 9 in Control.</a:t>
            </a:r>
          </a:p>
        </p:txBody>
      </p:sp>
      <p:sp>
        <p:nvSpPr>
          <p:cNvPr id="8" name="Rectangle 7"/>
          <p:cNvSpPr/>
          <p:nvPr/>
        </p:nvSpPr>
        <p:spPr>
          <a:xfrm>
            <a:off x="1258124" y="4087881"/>
            <a:ext cx="5741581" cy="1784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53200" y="5631979"/>
            <a:ext cx="6551428" cy="338554"/>
          </a:xfrm>
          <a:prstGeom prst="rect">
            <a:avLst/>
          </a:prstGeom>
          <a:noFill/>
        </p:spPr>
        <p:txBody>
          <a:bodyPr wrap="square" rtlCol="0">
            <a:spAutoFit/>
          </a:bodyPr>
          <a:lstStyle/>
          <a:p>
            <a:endParaRPr lang="en-US" sz="1600" b="1" dirty="0"/>
          </a:p>
        </p:txBody>
      </p:sp>
      <p:sp>
        <p:nvSpPr>
          <p:cNvPr id="10" name="Rectangle 9"/>
          <p:cNvSpPr/>
          <p:nvPr/>
        </p:nvSpPr>
        <p:spPr>
          <a:xfrm>
            <a:off x="8729330" y="2020186"/>
            <a:ext cx="1743740" cy="893135"/>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328837" y="4382034"/>
            <a:ext cx="1782726" cy="966143"/>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6556" y="6497820"/>
            <a:ext cx="6373272" cy="276999"/>
          </a:xfrm>
          <a:prstGeom prst="rect">
            <a:avLst/>
          </a:prstGeom>
          <a:noFill/>
        </p:spPr>
        <p:txBody>
          <a:bodyPr wrap="square" rtlCol="0">
            <a:spAutoFit/>
          </a:bodyPr>
          <a:lstStyle/>
          <a:p>
            <a:r>
              <a:rPr lang="en-US" sz="1200" b="1" dirty="0">
                <a:solidFill>
                  <a:schemeClr val="bg1">
                    <a:lumMod val="95000"/>
                  </a:schemeClr>
                </a:solidFill>
              </a:rPr>
              <a:t>Data Quality metrics  </a:t>
            </a:r>
            <a:r>
              <a:rPr lang="en-US" sz="1200" dirty="0">
                <a:solidFill>
                  <a:schemeClr val="bg1">
                    <a:lumMod val="95000"/>
                  </a:schemeClr>
                </a:solidFill>
              </a:rPr>
              <a:t>• OEC metrics • Guard rail metrics  • Local feature/Diagnostic metrics</a:t>
            </a:r>
          </a:p>
        </p:txBody>
      </p:sp>
      <p:sp>
        <p:nvSpPr>
          <p:cNvPr id="23" name="Slide Number Placeholder 4"/>
          <p:cNvSpPr>
            <a:spLocks noGrp="1"/>
          </p:cNvSpPr>
          <p:nvPr>
            <p:ph type="sldNum" sz="quarter" idx="12"/>
          </p:nvPr>
        </p:nvSpPr>
        <p:spPr>
          <a:xfrm>
            <a:off x="9900458" y="6465395"/>
            <a:ext cx="1312025" cy="365125"/>
          </a:xfrm>
        </p:spPr>
        <p:txBody>
          <a:bodyPr/>
          <a:lstStyle/>
          <a:p>
            <a:fld id="{629637A9-119A-49DA-BD12-AAC58B377D80}" type="slidenum">
              <a:rPr lang="en-US" smtClean="0"/>
              <a:pPr/>
              <a:t>22</a:t>
            </a:fld>
            <a:endParaRPr lang="en-US" dirty="0"/>
          </a:p>
        </p:txBody>
      </p:sp>
    </p:spTree>
    <p:extLst>
      <p:ext uri="{BB962C8B-B14F-4D97-AF65-F5344CB8AC3E}">
        <p14:creationId xmlns:p14="http://schemas.microsoft.com/office/powerpoint/2010/main" val="369383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7" grpId="0"/>
      <p:bldP spid="19" grpId="0"/>
      <p:bldP spid="20" grpId="0"/>
      <p:bldP spid="8" grpId="0" animBg="1"/>
      <p:bldP spid="1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9A78-A773-461E-8A15-2ECC20C7EA39}"/>
              </a:ext>
            </a:extLst>
          </p:cNvPr>
          <p:cNvSpPr>
            <a:spLocks noGrp="1"/>
          </p:cNvSpPr>
          <p:nvPr>
            <p:ph type="title"/>
          </p:nvPr>
        </p:nvSpPr>
        <p:spPr/>
        <p:txBody>
          <a:bodyPr/>
          <a:lstStyle/>
          <a:p>
            <a:r>
              <a:rPr lang="en-US" dirty="0"/>
              <a:t>Challenges in designing a good OEC</a:t>
            </a:r>
          </a:p>
        </p:txBody>
      </p:sp>
      <p:sp>
        <p:nvSpPr>
          <p:cNvPr id="3" name="Content Placeholder 2">
            <a:extLst>
              <a:ext uri="{FF2B5EF4-FFF2-40B4-BE49-F238E27FC236}">
                <a16:creationId xmlns:a16="http://schemas.microsoft.com/office/drawing/2014/main" id="{0003DAAD-1C0D-4B74-9ED0-3CAF2C295F50}"/>
              </a:ext>
            </a:extLst>
          </p:cNvPr>
          <p:cNvSpPr>
            <a:spLocks noGrp="1"/>
          </p:cNvSpPr>
          <p:nvPr>
            <p:ph idx="1"/>
          </p:nvPr>
        </p:nvSpPr>
        <p:spPr/>
        <p:txBody>
          <a:bodyPr>
            <a:normAutofit/>
          </a:bodyPr>
          <a:lstStyle/>
          <a:p>
            <a:pPr fontAlgn="ctr"/>
            <a:r>
              <a:rPr lang="en-US" dirty="0"/>
              <a:t>Directionality</a:t>
            </a:r>
          </a:p>
          <a:p>
            <a:pPr marL="201168" lvl="1" indent="0" fontAlgn="ctr">
              <a:buNone/>
            </a:pPr>
            <a:r>
              <a:rPr lang="en-US" dirty="0"/>
              <a:t>Directionality: Goal metric/OEC need to have a clear direction of improvement (at least most of the time)</a:t>
            </a:r>
          </a:p>
          <a:p>
            <a:pPr fontAlgn="ctr"/>
            <a:r>
              <a:rPr lang="en-US" dirty="0"/>
              <a:t> Sensitivity</a:t>
            </a:r>
          </a:p>
          <a:p>
            <a:pPr marL="201168" lvl="1" indent="0" fontAlgn="ctr">
              <a:buNone/>
            </a:pPr>
            <a:r>
              <a:rPr lang="en-US" dirty="0"/>
              <a:t>P(Detect the change| Treatment caused a change) is the (average) </a:t>
            </a:r>
            <a:r>
              <a:rPr lang="en-US" b="1" dirty="0"/>
              <a:t>statistical power of a metric</a:t>
            </a:r>
            <a:r>
              <a:rPr lang="en-US" dirty="0"/>
              <a:t>. It is influenced by sample size, variance and magnitude of actual change – bigger the change higher the power.</a:t>
            </a:r>
          </a:p>
          <a:p>
            <a:pPr marL="201168" lvl="1" indent="0" fontAlgn="ctr">
              <a:buNone/>
            </a:pPr>
            <a:endParaRPr lang="en-US" dirty="0"/>
          </a:p>
          <a:p>
            <a:pPr marL="201168" lvl="1" indent="0" fontAlgn="ctr">
              <a:buNone/>
            </a:pPr>
            <a:r>
              <a:rPr lang="en-US" dirty="0"/>
              <a:t>Very few treatments will actually impact user behavior metrics like sessions per user by a large amount. We need high statistical power to detect small changes in this metric.</a:t>
            </a:r>
          </a:p>
        </p:txBody>
      </p:sp>
      <p:sp>
        <p:nvSpPr>
          <p:cNvPr id="5" name="Slide Number Placeholder 4">
            <a:extLst>
              <a:ext uri="{FF2B5EF4-FFF2-40B4-BE49-F238E27FC236}">
                <a16:creationId xmlns:a16="http://schemas.microsoft.com/office/drawing/2014/main" id="{C23C0FE7-51D1-4547-AA9B-470BF5BEE3C3}"/>
              </a:ext>
            </a:extLst>
          </p:cNvPr>
          <p:cNvSpPr>
            <a:spLocks noGrp="1"/>
          </p:cNvSpPr>
          <p:nvPr>
            <p:ph type="sldNum" sz="quarter" idx="12"/>
          </p:nvPr>
        </p:nvSpPr>
        <p:spPr/>
        <p:txBody>
          <a:bodyPr/>
          <a:lstStyle/>
          <a:p>
            <a:fld id="{629637A9-119A-49DA-BD12-AAC58B377D80}" type="slidenum">
              <a:rPr lang="en-US" smtClean="0"/>
              <a:pPr/>
              <a:t>23</a:t>
            </a:fld>
            <a:endParaRPr lang="en-US" dirty="0"/>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Tree>
    <p:extLst>
      <p:ext uri="{BB962C8B-B14F-4D97-AF65-F5344CB8AC3E}">
        <p14:creationId xmlns:p14="http://schemas.microsoft.com/office/powerpoint/2010/main" val="88357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7549" y="2305305"/>
            <a:ext cx="2716179" cy="1810787"/>
          </a:xfrm>
          <a:prstGeom prst="rect">
            <a:avLst/>
          </a:prstGeom>
        </p:spPr>
      </p:pic>
      <p:sp>
        <p:nvSpPr>
          <p:cNvPr id="2" name="Title 1"/>
          <p:cNvSpPr>
            <a:spLocks noGrp="1"/>
          </p:cNvSpPr>
          <p:nvPr>
            <p:ph type="title"/>
          </p:nvPr>
        </p:nvSpPr>
        <p:spPr/>
        <p:txBody>
          <a:bodyPr>
            <a:normAutofit/>
          </a:bodyPr>
          <a:lstStyle/>
          <a:p>
            <a:r>
              <a:rPr lang="en-US" dirty="0"/>
              <a:t>Deciding What to Ship</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6329" y="2239441"/>
            <a:ext cx="2203735" cy="1869499"/>
          </a:xfrm>
          <a:prstGeom prst="rect">
            <a:avLst/>
          </a:prstGeom>
        </p:spPr>
      </p:pic>
      <p:sp>
        <p:nvSpPr>
          <p:cNvPr id="7" name="TextBox 6"/>
          <p:cNvSpPr txBox="1"/>
          <p:nvPr/>
        </p:nvSpPr>
        <p:spPr>
          <a:xfrm>
            <a:off x="1917823" y="4062250"/>
            <a:ext cx="1647412" cy="461665"/>
          </a:xfrm>
          <a:prstGeom prst="rect">
            <a:avLst/>
          </a:prstGeom>
          <a:noFill/>
        </p:spPr>
        <p:txBody>
          <a:bodyPr wrap="square" rtlCol="0">
            <a:spAutoFit/>
          </a:bodyPr>
          <a:lstStyle/>
          <a:p>
            <a:r>
              <a:rPr lang="en-US" sz="2400" dirty="0"/>
              <a:t>Observe</a:t>
            </a:r>
          </a:p>
        </p:txBody>
      </p:sp>
      <p:sp>
        <p:nvSpPr>
          <p:cNvPr id="8" name="TextBox 7"/>
          <p:cNvSpPr txBox="1"/>
          <p:nvPr/>
        </p:nvSpPr>
        <p:spPr>
          <a:xfrm>
            <a:off x="4828753" y="4170756"/>
            <a:ext cx="1476599" cy="461665"/>
          </a:xfrm>
          <a:prstGeom prst="rect">
            <a:avLst/>
          </a:prstGeom>
          <a:noFill/>
        </p:spPr>
        <p:txBody>
          <a:bodyPr wrap="square" rtlCol="0">
            <a:spAutoFit/>
          </a:bodyPr>
          <a:lstStyle/>
          <a:p>
            <a:r>
              <a:rPr lang="en-US" sz="2400"/>
              <a:t>Debate</a:t>
            </a:r>
          </a:p>
        </p:txBody>
      </p:sp>
      <p:sp>
        <p:nvSpPr>
          <p:cNvPr id="10" name="TextBox 9"/>
          <p:cNvSpPr txBox="1"/>
          <p:nvPr/>
        </p:nvSpPr>
        <p:spPr>
          <a:xfrm>
            <a:off x="6872681" y="4182438"/>
            <a:ext cx="1099119" cy="461665"/>
          </a:xfrm>
          <a:prstGeom prst="rect">
            <a:avLst/>
          </a:prstGeom>
          <a:noFill/>
        </p:spPr>
        <p:txBody>
          <a:bodyPr wrap="square" rtlCol="0">
            <a:spAutoFit/>
          </a:bodyPr>
          <a:lstStyle/>
          <a:p>
            <a:r>
              <a:rPr lang="en-US" sz="2400"/>
              <a:t>Build</a:t>
            </a:r>
          </a:p>
        </p:txBody>
      </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41123" t="2274" r="40301" b="57835"/>
          <a:stretch/>
        </p:blipFill>
        <p:spPr>
          <a:xfrm>
            <a:off x="6733749" y="2234581"/>
            <a:ext cx="1134763" cy="1827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7993" y="2187388"/>
            <a:ext cx="1281659" cy="1921549"/>
          </a:xfrm>
          <a:prstGeom prst="rect">
            <a:avLst/>
          </a:prstGeom>
        </p:spPr>
      </p:pic>
      <p:sp>
        <p:nvSpPr>
          <p:cNvPr id="24" name="TextBox 23"/>
          <p:cNvSpPr txBox="1"/>
          <p:nvPr/>
        </p:nvSpPr>
        <p:spPr>
          <a:xfrm>
            <a:off x="8417812" y="4170755"/>
            <a:ext cx="1567193" cy="461665"/>
          </a:xfrm>
          <a:prstGeom prst="rect">
            <a:avLst/>
          </a:prstGeom>
          <a:noFill/>
        </p:spPr>
        <p:txBody>
          <a:bodyPr wrap="square" rtlCol="0">
            <a:spAutoFit/>
          </a:bodyPr>
          <a:lstStyle/>
          <a:p>
            <a:r>
              <a:rPr lang="en-US" sz="2400"/>
              <a:t>Wonder</a:t>
            </a:r>
          </a:p>
        </p:txBody>
      </p:sp>
      <p:sp>
        <p:nvSpPr>
          <p:cNvPr id="11" name="TextBox 10"/>
          <p:cNvSpPr txBox="1"/>
          <p:nvPr/>
        </p:nvSpPr>
        <p:spPr>
          <a:xfrm>
            <a:off x="1734642" y="4962128"/>
            <a:ext cx="3943937" cy="1323439"/>
          </a:xfrm>
          <a:prstGeom prst="rect">
            <a:avLst/>
          </a:prstGeom>
          <a:noFill/>
        </p:spPr>
        <p:txBody>
          <a:bodyPr wrap="square" rtlCol="0">
            <a:spAutoFit/>
          </a:bodyPr>
          <a:lstStyle/>
          <a:p>
            <a:r>
              <a:rPr lang="en-US" sz="2000" dirty="0"/>
              <a:t>Qualitative</a:t>
            </a:r>
          </a:p>
          <a:p>
            <a:pPr marL="285730" indent="-285730">
              <a:buFontTx/>
              <a:buChar char="-"/>
            </a:pPr>
            <a:r>
              <a:rPr lang="en-US" sz="2000" dirty="0"/>
              <a:t>UX lab studies</a:t>
            </a:r>
          </a:p>
          <a:p>
            <a:pPr marL="285730" indent="-285730">
              <a:buFontTx/>
              <a:buChar char="-"/>
            </a:pPr>
            <a:r>
              <a:rPr lang="en-US" sz="2000" dirty="0"/>
              <a:t>Site visits </a:t>
            </a:r>
          </a:p>
          <a:p>
            <a:pPr marL="285730" indent="-285730">
              <a:buFontTx/>
              <a:buChar char="-"/>
            </a:pPr>
            <a:r>
              <a:rPr lang="en-US" sz="2000" dirty="0"/>
              <a:t>Focus groups</a:t>
            </a:r>
          </a:p>
        </p:txBody>
      </p:sp>
      <p:sp>
        <p:nvSpPr>
          <p:cNvPr id="12" name="TextBox 11"/>
          <p:cNvSpPr txBox="1"/>
          <p:nvPr/>
        </p:nvSpPr>
        <p:spPr>
          <a:xfrm>
            <a:off x="1106662" y="4561816"/>
            <a:ext cx="5925537" cy="461665"/>
          </a:xfrm>
          <a:prstGeom prst="rect">
            <a:avLst/>
          </a:prstGeom>
          <a:noFill/>
        </p:spPr>
        <p:txBody>
          <a:bodyPr wrap="square" rtlCol="0">
            <a:spAutoFit/>
          </a:bodyPr>
          <a:lstStyle/>
          <a:p>
            <a:r>
              <a:rPr lang="en-US" sz="2400" dirty="0"/>
              <a:t>Data Toolbox for Decision Making</a:t>
            </a:r>
          </a:p>
        </p:txBody>
      </p:sp>
      <p:sp>
        <p:nvSpPr>
          <p:cNvPr id="26" name="TextBox 25"/>
          <p:cNvSpPr txBox="1"/>
          <p:nvPr/>
        </p:nvSpPr>
        <p:spPr>
          <a:xfrm>
            <a:off x="4421217" y="4957310"/>
            <a:ext cx="4853003" cy="1015663"/>
          </a:xfrm>
          <a:prstGeom prst="rect">
            <a:avLst/>
          </a:prstGeom>
          <a:noFill/>
        </p:spPr>
        <p:txBody>
          <a:bodyPr wrap="square" rtlCol="0">
            <a:spAutoFit/>
          </a:bodyPr>
          <a:lstStyle/>
          <a:p>
            <a:r>
              <a:rPr lang="en-US" sz="2000"/>
              <a:t>Quantitative</a:t>
            </a:r>
          </a:p>
          <a:p>
            <a:pPr marL="285730" indent="-285730">
              <a:buFontTx/>
              <a:buChar char="-"/>
            </a:pPr>
            <a:r>
              <a:rPr lang="en-US" sz="2000"/>
              <a:t>Surveys</a:t>
            </a:r>
          </a:p>
          <a:p>
            <a:pPr marL="285730" indent="-285730">
              <a:buFontTx/>
              <a:buChar char="-"/>
            </a:pPr>
            <a:r>
              <a:rPr lang="en-US" sz="2000"/>
              <a:t>Instrumentation and usage </a:t>
            </a:r>
          </a:p>
        </p:txBody>
      </p:sp>
      <p:sp>
        <p:nvSpPr>
          <p:cNvPr id="14" name="Rectangle 13"/>
          <p:cNvSpPr/>
          <p:nvPr/>
        </p:nvSpPr>
        <p:spPr>
          <a:xfrm>
            <a:off x="4421217" y="5888848"/>
            <a:ext cx="5380008" cy="400110"/>
          </a:xfrm>
          <a:prstGeom prst="rect">
            <a:avLst/>
          </a:prstGeom>
        </p:spPr>
        <p:txBody>
          <a:bodyPr wrap="square">
            <a:spAutoFit/>
          </a:bodyPr>
          <a:lstStyle/>
          <a:p>
            <a:pPr marL="285730" indent="-285730">
              <a:buFontTx/>
              <a:buChar char="-"/>
            </a:pPr>
            <a:r>
              <a:rPr lang="en-US" sz="2000" dirty="0">
                <a:solidFill>
                  <a:srgbClr val="FF0000"/>
                </a:solidFill>
              </a:rPr>
              <a:t>Missing: Trustworthy Controlled Experiments</a:t>
            </a:r>
          </a:p>
        </p:txBody>
      </p:sp>
      <p:pic>
        <p:nvPicPr>
          <p:cNvPr id="29" name="Picture 2" descr="http://www.promoplace.com/ws/webstore.dll/QPic?SN=60462&amp;PN=3961&amp;RS=H&amp;YR=2007"/>
          <p:cNvPicPr>
            <a:picLocks noChangeAspect="1" noChangeArrowheads="1"/>
          </p:cNvPicPr>
          <p:nvPr/>
        </p:nvPicPr>
        <p:blipFill>
          <a:blip r:embed="rId7"/>
          <a:srcRect/>
          <a:stretch>
            <a:fillRect/>
          </a:stretch>
        </p:blipFill>
        <p:spPr bwMode="auto">
          <a:xfrm>
            <a:off x="4745834" y="1275338"/>
            <a:ext cx="1350169" cy="974319"/>
          </a:xfrm>
          <a:prstGeom prst="rect">
            <a:avLst/>
          </a:prstGeom>
          <a:noFill/>
          <a:ln w="9525">
            <a:noFill/>
            <a:miter lim="800000"/>
            <a:headEnd/>
            <a:tailEnd/>
          </a:ln>
        </p:spPr>
      </p:pic>
      <p:sp>
        <p:nvSpPr>
          <p:cNvPr id="17" name="Slide Number Placeholder 4"/>
          <p:cNvSpPr>
            <a:spLocks noGrp="1"/>
          </p:cNvSpPr>
          <p:nvPr>
            <p:ph type="sldNum" sz="quarter" idx="12"/>
          </p:nvPr>
        </p:nvSpPr>
        <p:spPr>
          <a:xfrm>
            <a:off x="9900458" y="6459785"/>
            <a:ext cx="1312025" cy="365125"/>
          </a:xfrm>
        </p:spPr>
        <p:txBody>
          <a:bodyPr/>
          <a:lstStyle/>
          <a:p>
            <a:fld id="{629637A9-119A-49DA-BD12-AAC58B377D80}" type="slidenum">
              <a:rPr lang="en-US" smtClean="0"/>
              <a:pPr/>
              <a:t>24</a:t>
            </a:fld>
            <a:endParaRPr lang="en-US" dirty="0"/>
          </a:p>
        </p:txBody>
      </p:sp>
    </p:spTree>
    <p:extLst>
      <p:ext uri="{BB962C8B-B14F-4D97-AF65-F5344CB8AC3E}">
        <p14:creationId xmlns:p14="http://schemas.microsoft.com/office/powerpoint/2010/main" val="208675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 Driven Decision Process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556" y="2311281"/>
            <a:ext cx="2184589" cy="1853256"/>
          </a:xfrm>
          <a:prstGeom prst="rect">
            <a:avLst/>
          </a:prstGeom>
        </p:spPr>
      </p:pic>
      <p:sp>
        <p:nvSpPr>
          <p:cNvPr id="8" name="TextBox 7"/>
          <p:cNvSpPr txBox="1"/>
          <p:nvPr/>
        </p:nvSpPr>
        <p:spPr>
          <a:xfrm>
            <a:off x="1638632" y="4159466"/>
            <a:ext cx="1463769" cy="461665"/>
          </a:xfrm>
          <a:prstGeom prst="rect">
            <a:avLst/>
          </a:prstGeom>
          <a:noFill/>
        </p:spPr>
        <p:txBody>
          <a:bodyPr wrap="square" rtlCol="0">
            <a:spAutoFit/>
          </a:bodyPr>
          <a:lstStyle/>
          <a:p>
            <a:r>
              <a:rPr lang="en-US" sz="2400" dirty="0"/>
              <a:t>Debate</a:t>
            </a:r>
          </a:p>
        </p:txBody>
      </p:sp>
      <p:sp>
        <p:nvSpPr>
          <p:cNvPr id="10" name="TextBox 9"/>
          <p:cNvSpPr txBox="1"/>
          <p:nvPr/>
        </p:nvSpPr>
        <p:spPr>
          <a:xfrm>
            <a:off x="6713064" y="4154797"/>
            <a:ext cx="1089569" cy="461665"/>
          </a:xfrm>
          <a:prstGeom prst="rect">
            <a:avLst/>
          </a:prstGeom>
          <a:noFill/>
        </p:spPr>
        <p:txBody>
          <a:bodyPr wrap="square" rtlCol="0">
            <a:spAutoFit/>
          </a:bodyPr>
          <a:lstStyle/>
          <a:p>
            <a:r>
              <a:rPr lang="en-US" sz="2400"/>
              <a:t>Build</a:t>
            </a:r>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41123" t="2274" r="40301" b="57835"/>
          <a:stretch/>
        </p:blipFill>
        <p:spPr>
          <a:xfrm>
            <a:off x="7106043" y="2176655"/>
            <a:ext cx="1124904" cy="1811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TextBox 23"/>
          <p:cNvSpPr txBox="1"/>
          <p:nvPr/>
        </p:nvSpPr>
        <p:spPr>
          <a:xfrm>
            <a:off x="8965645" y="4154796"/>
            <a:ext cx="1766891" cy="461665"/>
          </a:xfrm>
          <a:prstGeom prst="rect">
            <a:avLst/>
          </a:prstGeom>
          <a:noFill/>
        </p:spPr>
        <p:txBody>
          <a:bodyPr wrap="square" rtlCol="0">
            <a:spAutoFit/>
          </a:bodyPr>
          <a:lstStyle/>
          <a:p>
            <a:r>
              <a:rPr lang="en-US" sz="2400"/>
              <a:t>Compare</a:t>
            </a: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5600" y="2272954"/>
            <a:ext cx="2339461" cy="1623001"/>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5463" y="2176658"/>
            <a:ext cx="1851124" cy="1865127"/>
          </a:xfrm>
          <a:prstGeom prst="rect">
            <a:avLst/>
          </a:prstGeom>
        </p:spPr>
      </p:pic>
      <p:sp>
        <p:nvSpPr>
          <p:cNvPr id="26" name="TextBox 25"/>
          <p:cNvSpPr txBox="1"/>
          <p:nvPr/>
        </p:nvSpPr>
        <p:spPr>
          <a:xfrm>
            <a:off x="3859137" y="4154796"/>
            <a:ext cx="2097191" cy="461665"/>
          </a:xfrm>
          <a:prstGeom prst="rect">
            <a:avLst/>
          </a:prstGeom>
          <a:noFill/>
        </p:spPr>
        <p:txBody>
          <a:bodyPr wrap="square" rtlCol="0">
            <a:spAutoFit/>
          </a:bodyPr>
          <a:lstStyle/>
          <a:p>
            <a:r>
              <a:rPr lang="en-US" sz="2400"/>
              <a:t>Brainstorm</a:t>
            </a:r>
          </a:p>
        </p:txBody>
      </p:sp>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l="80507" t="51548" r="917" b="8561"/>
          <a:stretch/>
        </p:blipFill>
        <p:spPr>
          <a:xfrm>
            <a:off x="5830593" y="2176655"/>
            <a:ext cx="1124904" cy="1811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Oval Callout 18"/>
          <p:cNvSpPr/>
          <p:nvPr/>
        </p:nvSpPr>
        <p:spPr>
          <a:xfrm>
            <a:off x="762432" y="1219703"/>
            <a:ext cx="2207129" cy="888500"/>
          </a:xfrm>
          <a:prstGeom prst="wedgeEllipseCallout">
            <a:avLst>
              <a:gd name="adj1" fmla="val 21688"/>
              <a:gd name="adj2" fmla="val 869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Improve Metric X?</a:t>
            </a:r>
          </a:p>
        </p:txBody>
      </p:sp>
      <p:sp>
        <p:nvSpPr>
          <p:cNvPr id="13" name="Slide Number Placeholder 4"/>
          <p:cNvSpPr>
            <a:spLocks noGrp="1"/>
          </p:cNvSpPr>
          <p:nvPr>
            <p:ph type="sldNum" sz="quarter" idx="12"/>
          </p:nvPr>
        </p:nvSpPr>
        <p:spPr>
          <a:xfrm>
            <a:off x="9900458" y="6459785"/>
            <a:ext cx="1312025" cy="365125"/>
          </a:xfrm>
        </p:spPr>
        <p:txBody>
          <a:bodyPr/>
          <a:lstStyle/>
          <a:p>
            <a:fld id="{629637A9-119A-49DA-BD12-AAC58B377D80}" type="slidenum">
              <a:rPr lang="en-US" smtClean="0"/>
              <a:pPr/>
              <a:t>25</a:t>
            </a:fld>
            <a:endParaRPr lang="en-US" dirty="0"/>
          </a:p>
        </p:txBody>
      </p:sp>
    </p:spTree>
    <p:extLst>
      <p:ext uri="{BB962C8B-B14F-4D97-AF65-F5344CB8AC3E}">
        <p14:creationId xmlns:p14="http://schemas.microsoft.com/office/powerpoint/2010/main" val="3979776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9A78-A773-461E-8A15-2ECC20C7EA39}"/>
              </a:ext>
            </a:extLst>
          </p:cNvPr>
          <p:cNvSpPr>
            <a:spLocks noGrp="1"/>
          </p:cNvSpPr>
          <p:nvPr>
            <p:ph type="title"/>
          </p:nvPr>
        </p:nvSpPr>
        <p:spPr/>
        <p:txBody>
          <a:bodyPr/>
          <a:lstStyle/>
          <a:p>
            <a:r>
              <a:rPr lang="en-US" dirty="0"/>
              <a:t>OEC for Search: Sensitivity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3DAAD-1C0D-4B74-9ED0-3CAF2C295F50}"/>
                  </a:ext>
                </a:extLst>
              </p:cNvPr>
              <p:cNvSpPr>
                <a:spLocks noGrp="1"/>
              </p:cNvSpPr>
              <p:nvPr>
                <p:ph idx="1"/>
              </p:nvPr>
            </p:nvSpPr>
            <p:spPr>
              <a:xfrm>
                <a:off x="509972" y="2988916"/>
                <a:ext cx="6126440" cy="4508775"/>
              </a:xfrm>
            </p:spPr>
            <p:txBody>
              <a:bodyPr>
                <a:normAutofit/>
              </a:bodyPr>
              <a:lstStyle/>
              <a:p>
                <a:pPr lvl="1" fontAlgn="ctr"/>
                <a:r>
                  <a:rPr lang="en-US" dirty="0"/>
                  <a:t>Statistical power for a metric </a:t>
                </a:r>
                <a:r>
                  <a:rPr lang="en-US" dirty="0" err="1"/>
                  <a:t>avg</a:t>
                </a:r>
                <a:r>
                  <a:rPr lang="en-US" dirty="0"/>
                  <a:t> of n users is proportional to:</a:t>
                </a:r>
              </a:p>
              <a:p>
                <a:pPr marL="201168" lvl="1" indent="0" fontAlgn="ctr">
                  <a:buNone/>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ad>
                            <m:radPr>
                              <m:degHide m:val="on"/>
                              <m:ctrlPr>
                                <a:rPr lang="en-US" sz="1600" i="1" dirty="0">
                                  <a:latin typeface="Cambria Math" panose="02040503050406030204" pitchFamily="18" charset="0"/>
                                </a:rPr>
                              </m:ctrlPr>
                            </m:radPr>
                            <m:deg/>
                            <m:e>
                              <m:r>
                                <a:rPr lang="en-US" sz="1600" i="1">
                                  <a:latin typeface="Cambria Math" panose="02040503050406030204" pitchFamily="18" charset="0"/>
                                </a:rPr>
                                <m:t>𝑛</m:t>
                              </m:r>
                            </m:e>
                          </m:rad>
                        </m:num>
                        <m:den>
                          <m:r>
                            <a:rPr lang="en-US" sz="1600" i="1" dirty="0">
                              <a:latin typeface="Cambria Math" panose="02040503050406030204" pitchFamily="18" charset="0"/>
                            </a:rPr>
                            <m:t>𝐶𝑉</m:t>
                          </m:r>
                        </m:den>
                      </m:f>
                    </m:oMath>
                  </m:oMathPara>
                </a14:m>
                <a:endParaRPr lang="en-US" dirty="0"/>
              </a:p>
              <a:p>
                <a:pPr marL="201168" lvl="1" indent="0" fontAlgn="ctr">
                  <a:buNone/>
                </a:pPr>
                <a:r>
                  <a:rPr lang="en-US" sz="1600" dirty="0"/>
                  <a:t>where CV is the coefficient of variation: </a:t>
                </a:r>
                <a14:m>
                  <m:oMath xmlns:m="http://schemas.openxmlformats.org/officeDocument/2006/math">
                    <m:f>
                      <m:fPr>
                        <m:type m:val="lin"/>
                        <m:ctrlPr>
                          <a:rPr lang="en-US" sz="1600" i="1" dirty="0">
                            <a:latin typeface="Cambria Math" panose="02040503050406030204" pitchFamily="18" charset="0"/>
                          </a:rPr>
                        </m:ctrlPr>
                      </m:fPr>
                      <m:num>
                        <m:r>
                          <a:rPr lang="en-US" sz="1600" i="1" dirty="0">
                            <a:latin typeface="Cambria Math" panose="02040503050406030204" pitchFamily="18" charset="0"/>
                          </a:rPr>
                          <m:t>𝑆𝑡𝑑𝑑𝑒𝑣</m:t>
                        </m:r>
                      </m:num>
                      <m:den>
                        <m:r>
                          <a:rPr lang="en-US" sz="1600" i="1" dirty="0">
                            <a:latin typeface="Cambria Math" panose="02040503050406030204" pitchFamily="18" charset="0"/>
                          </a:rPr>
                          <m:t>𝑚𝑒𝑎𝑛</m:t>
                        </m:r>
                      </m:den>
                    </m:f>
                  </m:oMath>
                </a14:m>
                <a:endParaRPr lang="en-US" dirty="0"/>
              </a:p>
              <a:p>
                <a:pPr marL="201168" lvl="1" indent="0" fontAlgn="ctr">
                  <a:buNone/>
                </a:pPr>
                <a:endParaRPr lang="en-US" dirty="0"/>
              </a:p>
              <a:p>
                <a:pPr lvl="1" fontAlgn="ctr"/>
                <a:r>
                  <a:rPr lang="en-US" dirty="0"/>
                  <a:t>Most of the time, </a:t>
                </a:r>
                <a14:m>
                  <m:oMath xmlns:m="http://schemas.openxmlformats.org/officeDocument/2006/math">
                    <m:r>
                      <a:rPr lang="en-US" b="0" i="1" dirty="0" smtClean="0">
                        <a:latin typeface="Cambria Math" panose="02040503050406030204" pitchFamily="18" charset="0"/>
                      </a:rPr>
                      <m:t>𝐶𝑉</m:t>
                    </m:r>
                  </m:oMath>
                </a14:m>
                <a:r>
                  <a:rPr lang="en-US" dirty="0"/>
                  <a:t> is constant so as the number of days increase we have more users and the metric is more sensitive</a:t>
                </a:r>
              </a:p>
              <a:p>
                <a:pPr marL="201168" lvl="1" indent="0" fontAlgn="ctr">
                  <a:buNone/>
                </a:pPr>
                <a:endParaRPr lang="en-US" dirty="0"/>
              </a:p>
              <a:p>
                <a:pPr lvl="1" fontAlgn="ctr"/>
                <a:r>
                  <a:rPr lang="en-US" dirty="0"/>
                  <a:t>But for metrics like Sessions/UU, </a:t>
                </a:r>
                <a14:m>
                  <m:oMath xmlns:m="http://schemas.openxmlformats.org/officeDocument/2006/math">
                    <m:r>
                      <a:rPr lang="en-US" b="0" i="1" dirty="0" smtClean="0">
                        <a:latin typeface="Cambria Math" panose="02040503050406030204" pitchFamily="18" charset="0"/>
                      </a:rPr>
                      <m:t>𝐶𝑉</m:t>
                    </m:r>
                  </m:oMath>
                </a14:m>
                <a:r>
                  <a:rPr lang="en-US" dirty="0"/>
                  <a:t> grows as fast as </a:t>
                </a:r>
                <a14:m>
                  <m:oMath xmlns:m="http://schemas.openxmlformats.org/officeDocument/2006/math">
                    <m:r>
                      <a:rPr lang="en-US">
                        <a:latin typeface="Cambria Math"/>
                      </a:rPr>
                      <m:t>√</m:t>
                    </m:r>
                    <m:r>
                      <a:rPr lang="en-US" i="1">
                        <a:latin typeface="Cambria Math"/>
                      </a:rPr>
                      <m:t>𝑛</m:t>
                    </m:r>
                  </m:oMath>
                </a14:m>
                <a:r>
                  <a:rPr lang="en-US" dirty="0"/>
                  <a:t> as the graph shows running an experiment longer does not  increase statistical power for sessions/user</a:t>
                </a:r>
              </a:p>
            </p:txBody>
          </p:sp>
        </mc:Choice>
        <mc:Fallback xmlns="">
          <p:sp>
            <p:nvSpPr>
              <p:cNvPr id="3" name="Content Placeholder 2">
                <a:extLst>
                  <a:ext uri="{FF2B5EF4-FFF2-40B4-BE49-F238E27FC236}">
                    <a16:creationId xmlns:a16="http://schemas.microsoft.com/office/drawing/2014/main" id="{0003DAAD-1C0D-4B74-9ED0-3CAF2C295F50}"/>
                  </a:ext>
                </a:extLst>
              </p:cNvPr>
              <p:cNvSpPr>
                <a:spLocks noGrp="1" noRot="1" noChangeAspect="1" noMove="1" noResize="1" noEditPoints="1" noAdjustHandles="1" noChangeArrowheads="1" noChangeShapeType="1" noTextEdit="1"/>
              </p:cNvSpPr>
              <p:nvPr>
                <p:ph idx="1"/>
              </p:nvPr>
            </p:nvSpPr>
            <p:spPr>
              <a:xfrm>
                <a:off x="509972" y="2988916"/>
                <a:ext cx="6126440" cy="4508775"/>
              </a:xfrm>
              <a:blipFill>
                <a:blip r:embed="rId3"/>
                <a:stretch>
                  <a:fillRect t="-18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23C0FE7-51D1-4547-AA9B-470BF5BEE3C3}"/>
              </a:ext>
            </a:extLst>
          </p:cNvPr>
          <p:cNvSpPr>
            <a:spLocks noGrp="1"/>
          </p:cNvSpPr>
          <p:nvPr>
            <p:ph type="sldNum" sz="quarter" idx="12"/>
          </p:nvPr>
        </p:nvSpPr>
        <p:spPr/>
        <p:txBody>
          <a:bodyPr/>
          <a:lstStyle/>
          <a:p>
            <a:fld id="{629637A9-119A-49DA-BD12-AAC58B377D80}" type="slidenum">
              <a:rPr lang="en-US" smtClean="0"/>
              <a:pPr/>
              <a:t>26</a:t>
            </a:fld>
            <a:endParaRPr lang="en-US"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4321" y="3618614"/>
            <a:ext cx="4034378" cy="284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
        <p:nvSpPr>
          <p:cNvPr id="7" name="Rectangle 6"/>
          <p:cNvSpPr/>
          <p:nvPr/>
        </p:nvSpPr>
        <p:spPr>
          <a:xfrm>
            <a:off x="8098804" y="6001988"/>
            <a:ext cx="4163786" cy="246221"/>
          </a:xfrm>
          <a:prstGeom prst="rect">
            <a:avLst/>
          </a:prstGeom>
        </p:spPr>
        <p:txBody>
          <a:bodyPr wrap="square">
            <a:spAutoFit/>
          </a:bodyPr>
          <a:lstStyle/>
          <a:p>
            <a:pPr lvl="0"/>
            <a:r>
              <a:rPr lang="en-US" sz="1000" dirty="0">
                <a:solidFill>
                  <a:prstClr val="black">
                    <a:lumMod val="75000"/>
                    <a:lumOff val="25000"/>
                  </a:prstClr>
                </a:solidFill>
                <a:hlinkClick r:id="rId5"/>
              </a:rPr>
              <a:t>http://www.exp-platform.com/Pages/PuzzlingOutcomesExplained.aspx</a:t>
            </a:r>
            <a:r>
              <a:rPr lang="en-US" sz="1000" dirty="0">
                <a:solidFill>
                  <a:prstClr val="black">
                    <a:lumMod val="75000"/>
                    <a:lumOff val="25000"/>
                  </a:prstClr>
                </a:solidFill>
              </a:rPr>
              <a:t>  </a:t>
            </a:r>
          </a:p>
        </p:txBody>
      </p:sp>
      <p:sp>
        <p:nvSpPr>
          <p:cNvPr id="4" name="Rectangle 3"/>
          <p:cNvSpPr/>
          <p:nvPr/>
        </p:nvSpPr>
        <p:spPr>
          <a:xfrm>
            <a:off x="460714" y="1384286"/>
            <a:ext cx="11086517" cy="2185214"/>
          </a:xfrm>
          <a:prstGeom prst="rect">
            <a:avLst/>
          </a:prstGeom>
        </p:spPr>
        <p:txBody>
          <a:bodyPr wrap="square">
            <a:spAutoFit/>
          </a:bodyPr>
          <a:lstStyle/>
          <a:p>
            <a:pPr marL="486918" lvl="1" indent="-285750" fontAlgn="ctr">
              <a:buFont typeface="Arial" panose="020B0604020202020204" pitchFamily="34" charset="0"/>
              <a:buChar char="•"/>
            </a:pPr>
            <a:r>
              <a:rPr lang="en-US" sz="2000" dirty="0">
                <a:solidFill>
                  <a:schemeClr val="tx1">
                    <a:lumMod val="75000"/>
                    <a:lumOff val="25000"/>
                  </a:schemeClr>
                </a:solidFill>
              </a:rPr>
              <a:t>Sensitivity of a metric is the probability that this metric will have a stat sig change in an experiment</a:t>
            </a:r>
          </a:p>
          <a:p>
            <a:pPr marL="486918" lvl="1" indent="-285750" fontAlgn="ctr">
              <a:buFont typeface="Arial" panose="020B0604020202020204" pitchFamily="34" charset="0"/>
              <a:buChar char="•"/>
            </a:pPr>
            <a:r>
              <a:rPr lang="en-US" sz="2000" dirty="0">
                <a:solidFill>
                  <a:schemeClr val="tx1">
                    <a:lumMod val="75000"/>
                    <a:lumOff val="25000"/>
                  </a:schemeClr>
                </a:solidFill>
              </a:rPr>
              <a:t>Sensitivity depends on</a:t>
            </a:r>
          </a:p>
          <a:p>
            <a:pPr marL="944118" lvl="2" indent="-285750" fontAlgn="ctr">
              <a:buFont typeface="Arial" panose="020B0604020202020204" pitchFamily="34" charset="0"/>
              <a:buChar char="•"/>
            </a:pPr>
            <a:r>
              <a:rPr lang="en-US" sz="2000" dirty="0">
                <a:solidFill>
                  <a:schemeClr val="tx1">
                    <a:lumMod val="75000"/>
                    <a:lumOff val="25000"/>
                  </a:schemeClr>
                </a:solidFill>
              </a:rPr>
              <a:t>The magnitude of the change (determined by the types of experiments being run)</a:t>
            </a:r>
          </a:p>
          <a:p>
            <a:pPr marL="944118" lvl="2" indent="-285750" fontAlgn="ctr">
              <a:buFont typeface="Arial" panose="020B0604020202020204" pitchFamily="34" charset="0"/>
              <a:buChar char="•"/>
            </a:pPr>
            <a:r>
              <a:rPr lang="en-US" sz="2000" dirty="0">
                <a:solidFill>
                  <a:schemeClr val="tx1">
                    <a:lumMod val="75000"/>
                    <a:lumOff val="25000"/>
                  </a:schemeClr>
                </a:solidFill>
              </a:rPr>
              <a:t>The duration of the experiment</a:t>
            </a:r>
          </a:p>
          <a:p>
            <a:pPr marL="944118" lvl="2" indent="-285750" fontAlgn="ctr">
              <a:buFont typeface="Arial" panose="020B0604020202020204" pitchFamily="34" charset="0"/>
              <a:buChar char="•"/>
            </a:pPr>
            <a:r>
              <a:rPr lang="en-US" sz="2000" dirty="0">
                <a:solidFill>
                  <a:schemeClr val="tx1">
                    <a:lumMod val="75000"/>
                    <a:lumOff val="25000"/>
                  </a:schemeClr>
                </a:solidFill>
              </a:rPr>
              <a:t>Statistical properties of the metric</a:t>
            </a:r>
          </a:p>
          <a:p>
            <a:pPr marL="201168" lvl="1" indent="0" fontAlgn="ctr">
              <a:buNone/>
            </a:pPr>
            <a:endParaRPr lang="en-US" b="1" dirty="0"/>
          </a:p>
          <a:p>
            <a:pPr marL="201168" lvl="1" indent="0" fontAlgn="ctr">
              <a:buNone/>
            </a:pPr>
            <a:r>
              <a:rPr lang="en-US" b="1" dirty="0"/>
              <a:t>Can we just run the experiment for a longer duration?</a:t>
            </a:r>
          </a:p>
        </p:txBody>
      </p:sp>
    </p:spTree>
    <p:extLst>
      <p:ext uri="{BB962C8B-B14F-4D97-AF65-F5344CB8AC3E}">
        <p14:creationId xmlns:p14="http://schemas.microsoft.com/office/powerpoint/2010/main" val="323544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5039-1DC9-442A-A14B-852BE1976599}"/>
              </a:ext>
            </a:extLst>
          </p:cNvPr>
          <p:cNvSpPr>
            <a:spLocks noGrp="1"/>
          </p:cNvSpPr>
          <p:nvPr>
            <p:ph type="title"/>
          </p:nvPr>
        </p:nvSpPr>
        <p:spPr/>
        <p:txBody>
          <a:bodyPr/>
          <a:lstStyle/>
          <a:p>
            <a:r>
              <a:rPr lang="en-US" dirty="0"/>
              <a:t>Experimentation Metrics Taxonomy</a:t>
            </a:r>
          </a:p>
        </p:txBody>
      </p:sp>
      <p:sp>
        <p:nvSpPr>
          <p:cNvPr id="5" name="Slide Number Placeholder 4">
            <a:extLst>
              <a:ext uri="{FF2B5EF4-FFF2-40B4-BE49-F238E27FC236}">
                <a16:creationId xmlns:a16="http://schemas.microsoft.com/office/drawing/2014/main" id="{479C3B13-0328-4E96-98DB-E5B6780A7E66}"/>
              </a:ext>
            </a:extLst>
          </p:cNvPr>
          <p:cNvSpPr>
            <a:spLocks noGrp="1"/>
          </p:cNvSpPr>
          <p:nvPr>
            <p:ph type="sldNum" sz="quarter" idx="12"/>
          </p:nvPr>
        </p:nvSpPr>
        <p:spPr/>
        <p:txBody>
          <a:bodyPr/>
          <a:lstStyle/>
          <a:p>
            <a:fld id="{629637A9-119A-49DA-BD12-AAC58B377D80}" type="slidenum">
              <a:rPr lang="en-US" smtClean="0"/>
              <a:pPr/>
              <a:t>3</a:t>
            </a:fld>
            <a:endParaRPr lang="en-US" dirty="0"/>
          </a:p>
        </p:txBody>
      </p:sp>
      <p:sp>
        <p:nvSpPr>
          <p:cNvPr id="7" name="Content Placeholder 2">
            <a:extLst/>
          </p:cNvPr>
          <p:cNvSpPr>
            <a:spLocks noGrp="1"/>
          </p:cNvSpPr>
          <p:nvPr>
            <p:ph idx="1"/>
          </p:nvPr>
        </p:nvSpPr>
        <p:spPr>
          <a:xfrm>
            <a:off x="622169" y="1321080"/>
            <a:ext cx="10687220" cy="4725068"/>
          </a:xfrm>
        </p:spPr>
        <p:txBody>
          <a:bodyPr>
            <a:normAutofit/>
          </a:bodyPr>
          <a:lstStyle/>
          <a:p>
            <a:pPr marL="0" indent="0">
              <a:buNone/>
            </a:pPr>
            <a:r>
              <a:rPr lang="en-US" dirty="0"/>
              <a:t>While analyzing the results of an experiment we compute many of metrics of different type and role. </a:t>
            </a:r>
          </a:p>
          <a:p>
            <a:pPr marL="457200" indent="-457200">
              <a:buFont typeface="+mj-lt"/>
              <a:buAutoNum type="arabicPeriod"/>
            </a:pPr>
            <a:r>
              <a:rPr lang="en-US" dirty="0"/>
              <a:t>Data Quality metrics</a:t>
            </a:r>
          </a:p>
          <a:p>
            <a:pPr marL="457200" indent="-457200">
              <a:buFont typeface="+mj-lt"/>
              <a:buAutoNum type="arabicPeriod"/>
            </a:pPr>
            <a:r>
              <a:rPr lang="en-US" dirty="0"/>
              <a:t>OEC (Overall Evaluation Criteria) metric</a:t>
            </a:r>
          </a:p>
          <a:p>
            <a:pPr marL="457200" indent="-457200">
              <a:buFont typeface="+mj-lt"/>
              <a:buAutoNum type="arabicPeriod"/>
            </a:pPr>
            <a:r>
              <a:rPr lang="en-US" dirty="0"/>
              <a:t>Guardrail metrics</a:t>
            </a:r>
          </a:p>
          <a:p>
            <a:pPr marL="457200" indent="-457200">
              <a:buFont typeface="+mj-lt"/>
              <a:buAutoNum type="arabicPeriod"/>
            </a:pPr>
            <a:r>
              <a:rPr lang="en-US" dirty="0"/>
              <a:t>Local feature and diagnostic metrics</a:t>
            </a:r>
          </a:p>
        </p:txBody>
      </p:sp>
      <p:sp>
        <p:nvSpPr>
          <p:cNvPr id="10" name="TextBox 9"/>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OEC metrics • Guard rail metrics  • Local feature/Diagnostic metrics</a:t>
            </a:r>
          </a:p>
        </p:txBody>
      </p:sp>
      <p:sp>
        <p:nvSpPr>
          <p:cNvPr id="3" name="Rectangle 2"/>
          <p:cNvSpPr/>
          <p:nvPr/>
        </p:nvSpPr>
        <p:spPr>
          <a:xfrm>
            <a:off x="8453992" y="5410210"/>
            <a:ext cx="3696869" cy="861774"/>
          </a:xfrm>
          <a:prstGeom prst="rect">
            <a:avLst/>
          </a:prstGeom>
        </p:spPr>
        <p:txBody>
          <a:bodyPr wrap="square">
            <a:spAutoFit/>
          </a:bodyPr>
          <a:lstStyle/>
          <a:p>
            <a:r>
              <a:rPr lang="en-US" sz="1000" kern="0" dirty="0">
                <a:solidFill>
                  <a:sysClr val="windowText" lastClr="000000"/>
                </a:solidFill>
                <a:hlinkClick r:id="rId3"/>
              </a:rPr>
              <a:t>A Dirty Dozen: Twelve Common Metric Interpretation Pitfalls in</a:t>
            </a:r>
          </a:p>
          <a:p>
            <a:r>
              <a:rPr lang="en-US" sz="1000" kern="0" dirty="0">
                <a:solidFill>
                  <a:sysClr val="windowText" lastClr="000000"/>
                </a:solidFill>
                <a:hlinkClick r:id="rId3"/>
              </a:rPr>
              <a:t>Online Controlled Experiments</a:t>
            </a:r>
            <a:endParaRPr lang="en-US" sz="1000" kern="0" dirty="0">
              <a:solidFill>
                <a:sysClr val="windowText" lastClr="000000"/>
              </a:solidFill>
              <a:hlinkClick r:id="rId4"/>
            </a:endParaRPr>
          </a:p>
          <a:p>
            <a:r>
              <a:rPr lang="en-US" sz="1000" kern="0" dirty="0">
                <a:solidFill>
                  <a:sysClr val="windowText" lastClr="000000"/>
                </a:solidFill>
                <a:hlinkClick r:id="rId4"/>
              </a:rPr>
              <a:t>Principles for the design of online metrics</a:t>
            </a:r>
            <a:endParaRPr lang="en-US" sz="1000" kern="0" dirty="0">
              <a:solidFill>
                <a:sysClr val="windowText" lastClr="000000"/>
              </a:solidFill>
            </a:endParaRPr>
          </a:p>
          <a:p>
            <a:r>
              <a:rPr lang="en-US" sz="1000" kern="0" dirty="0">
                <a:solidFill>
                  <a:sysClr val="windowText" lastClr="000000"/>
                </a:solidFill>
                <a:hlinkClick r:id="rId5"/>
              </a:rPr>
              <a:t>Data-Driven Metric Development for Online Controlled Experiments</a:t>
            </a:r>
            <a:endParaRPr lang="en-US" sz="1000" kern="0" dirty="0">
              <a:solidFill>
                <a:sysClr val="windowText" lastClr="000000"/>
              </a:solidFill>
            </a:endParaRPr>
          </a:p>
          <a:p>
            <a:r>
              <a:rPr lang="en-US" sz="1000" kern="0" dirty="0">
                <a:solidFill>
                  <a:sysClr val="windowText" lastClr="000000"/>
                </a:solidFill>
                <a:hlinkClick r:id="rId6"/>
              </a:rPr>
              <a:t>Seven Rules of Thumb for Web Site Experimenters</a:t>
            </a:r>
            <a:endParaRPr lang="en-US" sz="1000" kern="0" dirty="0">
              <a:solidFill>
                <a:sysClr val="windowText" lastClr="000000"/>
              </a:solidFill>
            </a:endParaRPr>
          </a:p>
        </p:txBody>
      </p:sp>
    </p:spTree>
    <p:extLst>
      <p:ext uri="{BB962C8B-B14F-4D97-AF65-F5344CB8AC3E}">
        <p14:creationId xmlns:p14="http://schemas.microsoft.com/office/powerpoint/2010/main" val="3410341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5039-1DC9-442A-A14B-852BE1976599}"/>
              </a:ext>
            </a:extLst>
          </p:cNvPr>
          <p:cNvSpPr>
            <a:spLocks noGrp="1"/>
          </p:cNvSpPr>
          <p:nvPr>
            <p:ph type="title"/>
          </p:nvPr>
        </p:nvSpPr>
        <p:spPr/>
        <p:txBody>
          <a:bodyPr/>
          <a:lstStyle/>
          <a:p>
            <a:r>
              <a:rPr lang="en-US" dirty="0"/>
              <a:t>Data Quality metrics</a:t>
            </a:r>
          </a:p>
        </p:txBody>
      </p:sp>
      <p:sp>
        <p:nvSpPr>
          <p:cNvPr id="5" name="Slide Number Placeholder 4">
            <a:extLst>
              <a:ext uri="{FF2B5EF4-FFF2-40B4-BE49-F238E27FC236}">
                <a16:creationId xmlns:a16="http://schemas.microsoft.com/office/drawing/2014/main" id="{479C3B13-0328-4E96-98DB-E5B6780A7E66}"/>
              </a:ext>
            </a:extLst>
          </p:cNvPr>
          <p:cNvSpPr>
            <a:spLocks noGrp="1"/>
          </p:cNvSpPr>
          <p:nvPr>
            <p:ph type="sldNum" sz="quarter" idx="12"/>
          </p:nvPr>
        </p:nvSpPr>
        <p:spPr/>
        <p:txBody>
          <a:bodyPr/>
          <a:lstStyle/>
          <a:p>
            <a:fld id="{629637A9-119A-49DA-BD12-AAC58B377D80}" type="slidenum">
              <a:rPr lang="en-US" smtClean="0"/>
              <a:pPr/>
              <a:t>4</a:t>
            </a:fld>
            <a:endParaRPr lang="en-US" dirty="0"/>
          </a:p>
        </p:txBody>
      </p:sp>
      <p:sp>
        <p:nvSpPr>
          <p:cNvPr id="7" name="Content Placeholder 2">
            <a:extLst/>
          </p:cNvPr>
          <p:cNvSpPr>
            <a:spLocks noGrp="1"/>
          </p:cNvSpPr>
          <p:nvPr>
            <p:ph idx="1"/>
          </p:nvPr>
        </p:nvSpPr>
        <p:spPr>
          <a:xfrm>
            <a:off x="622168" y="1321080"/>
            <a:ext cx="10967711" cy="4725068"/>
          </a:xfrm>
        </p:spPr>
        <p:txBody>
          <a:bodyPr>
            <a:normAutofit/>
          </a:bodyPr>
          <a:lstStyle/>
          <a:p>
            <a:pPr lvl="1">
              <a:buFont typeface="Arial" panose="020B0604020202020204" pitchFamily="34" charset="0"/>
              <a:buChar char="•"/>
            </a:pPr>
            <a:r>
              <a:rPr lang="en-US" sz="2400" dirty="0"/>
              <a:t>Are the results trustworthy? </a:t>
            </a:r>
          </a:p>
          <a:p>
            <a:pPr lvl="1">
              <a:buFont typeface="Arial" panose="020B0604020202020204" pitchFamily="34" charset="0"/>
              <a:buChar char="•"/>
            </a:pPr>
            <a:endParaRPr lang="en-US" sz="2400" dirty="0"/>
          </a:p>
          <a:p>
            <a:pPr lvl="1">
              <a:buFont typeface="Arial" panose="020B0604020202020204" pitchFamily="34" charset="0"/>
              <a:buChar char="•"/>
            </a:pPr>
            <a:r>
              <a:rPr lang="en-US" sz="2400" dirty="0"/>
              <a:t>Sample Ratio Mismatch (SRM)</a:t>
            </a:r>
          </a:p>
          <a:p>
            <a:pPr lvl="1">
              <a:buFont typeface="Arial" panose="020B0604020202020204" pitchFamily="34" charset="0"/>
              <a:buChar char="•"/>
            </a:pPr>
            <a:r>
              <a:rPr lang="en-US" sz="2400" dirty="0"/>
              <a:t>Data loss</a:t>
            </a:r>
          </a:p>
          <a:p>
            <a:pPr lvl="1">
              <a:buFont typeface="Arial" panose="020B0604020202020204" pitchFamily="34" charset="0"/>
              <a:buChar char="•"/>
            </a:pPr>
            <a:r>
              <a:rPr lang="en-US" sz="2400" dirty="0"/>
              <a:t>Click reliability</a:t>
            </a:r>
          </a:p>
          <a:p>
            <a:pPr lvl="1">
              <a:buFont typeface="Arial" panose="020B0604020202020204" pitchFamily="34" charset="0"/>
              <a:buChar char="•"/>
            </a:pPr>
            <a:r>
              <a:rPr lang="en-US" sz="2400" dirty="0"/>
              <a:t>Cookie churn</a:t>
            </a:r>
          </a:p>
          <a:p>
            <a:endParaRPr lang="en-US" dirty="0"/>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b="1" dirty="0">
                <a:solidFill>
                  <a:schemeClr val="bg1">
                    <a:lumMod val="95000"/>
                  </a:schemeClr>
                </a:solidFill>
              </a:rPr>
              <a:t>Data Quality metrics  </a:t>
            </a:r>
            <a:r>
              <a:rPr lang="en-US" sz="1200" dirty="0">
                <a:solidFill>
                  <a:schemeClr val="bg1">
                    <a:lumMod val="95000"/>
                  </a:schemeClr>
                </a:solidFill>
              </a:rPr>
              <a:t>• OEC metrics • Guard rail metrics  • Local feature/Diagnostic metrics</a:t>
            </a:r>
          </a:p>
        </p:txBody>
      </p:sp>
    </p:spTree>
    <p:extLst>
      <p:ext uri="{BB962C8B-B14F-4D97-AF65-F5344CB8AC3E}">
        <p14:creationId xmlns:p14="http://schemas.microsoft.com/office/powerpoint/2010/main" val="241162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B257-45F2-4A28-8F1B-0255E18F96A7}"/>
              </a:ext>
            </a:extLst>
          </p:cNvPr>
          <p:cNvSpPr>
            <a:spLocks noGrp="1"/>
          </p:cNvSpPr>
          <p:nvPr>
            <p:ph type="title"/>
          </p:nvPr>
        </p:nvSpPr>
        <p:spPr/>
        <p:txBody>
          <a:bodyPr/>
          <a:lstStyle/>
          <a:p>
            <a:r>
              <a:rPr lang="en-US" dirty="0"/>
              <a:t>OEC: Overall Evaluation Criteria</a:t>
            </a:r>
          </a:p>
        </p:txBody>
      </p:sp>
      <p:sp>
        <p:nvSpPr>
          <p:cNvPr id="3" name="Content Placeholder 2">
            <a:extLst>
              <a:ext uri="{FF2B5EF4-FFF2-40B4-BE49-F238E27FC236}">
                <a16:creationId xmlns:a16="http://schemas.microsoft.com/office/drawing/2014/main" id="{23CD2E18-5548-4436-BECF-44A9F65847EB}"/>
              </a:ext>
            </a:extLst>
          </p:cNvPr>
          <p:cNvSpPr>
            <a:spLocks noGrp="1"/>
          </p:cNvSpPr>
          <p:nvPr>
            <p:ph idx="1"/>
          </p:nvPr>
        </p:nvSpPr>
        <p:spPr>
          <a:xfrm>
            <a:off x="622169" y="1321080"/>
            <a:ext cx="11227324" cy="4651828"/>
          </a:xfrm>
        </p:spPr>
        <p:txBody>
          <a:bodyPr>
            <a:normAutofit lnSpcReduction="10000"/>
          </a:bodyPr>
          <a:lstStyle/>
          <a:p>
            <a:pPr>
              <a:buFont typeface="Arial" panose="020B0604020202020204" pitchFamily="34" charset="0"/>
              <a:buChar char="•"/>
            </a:pPr>
            <a:r>
              <a:rPr lang="en-US" dirty="0"/>
              <a:t>Was the treatment successful? </a:t>
            </a:r>
          </a:p>
          <a:p>
            <a:pPr>
              <a:buFont typeface="Arial" panose="020B0604020202020204" pitchFamily="34" charset="0"/>
              <a:buChar char="•"/>
            </a:pPr>
            <a:r>
              <a:rPr lang="en-US" dirty="0"/>
              <a:t>A single metric or a </a:t>
            </a:r>
            <a:r>
              <a:rPr lang="en-US" u="sng" dirty="0"/>
              <a:t>few</a:t>
            </a:r>
            <a:r>
              <a:rPr lang="en-US" dirty="0"/>
              <a:t> key metrics</a:t>
            </a:r>
          </a:p>
          <a:p>
            <a:pPr>
              <a:buFont typeface="Arial" panose="020B0604020202020204" pitchFamily="34" charset="0"/>
              <a:buChar char="•"/>
            </a:pPr>
            <a:r>
              <a:rPr lang="en-US" dirty="0"/>
              <a:t>Two key properties:</a:t>
            </a:r>
          </a:p>
          <a:p>
            <a:pPr marL="726948" lvl="2" indent="-342900">
              <a:buFont typeface="+mj-lt"/>
              <a:buAutoNum type="arabicPeriod"/>
            </a:pPr>
            <a:r>
              <a:rPr lang="en-US" sz="2000" dirty="0"/>
              <a:t>Alignment with </a:t>
            </a:r>
            <a:r>
              <a:rPr lang="en-US" sz="2000" u="sng" dirty="0"/>
              <a:t>long-term</a:t>
            </a:r>
            <a:r>
              <a:rPr lang="en-US" sz="2000" dirty="0"/>
              <a:t> company goals (Directionality)</a:t>
            </a:r>
          </a:p>
          <a:p>
            <a:pPr marL="726948" lvl="2" indent="-342900">
              <a:buFont typeface="+mj-lt"/>
              <a:buAutoNum type="arabicPeriod"/>
            </a:pPr>
            <a:r>
              <a:rPr lang="en-US" sz="2000" dirty="0"/>
              <a:t>Ability to impact (Sensitivity)</a:t>
            </a:r>
          </a:p>
          <a:p>
            <a:pPr>
              <a:buFont typeface="Arial" panose="020B0604020202020204" pitchFamily="34" charset="0"/>
              <a:buChar char="•"/>
            </a:pPr>
            <a:r>
              <a:rPr lang="en-US" dirty="0"/>
              <a:t>OEC vs KPIs (Key Performance Indicators)</a:t>
            </a:r>
          </a:p>
          <a:p>
            <a:pPr lvl="1">
              <a:buFont typeface="Arial" panose="020B0604020202020204" pitchFamily="34" charset="0"/>
              <a:buChar char="•"/>
            </a:pPr>
            <a:r>
              <a:rPr lang="en-US" dirty="0"/>
              <a:t>KPIs are </a:t>
            </a:r>
            <a:r>
              <a:rPr lang="en-US" u="sng" dirty="0"/>
              <a:t>lagging metrics</a:t>
            </a:r>
            <a:r>
              <a:rPr lang="en-US" dirty="0"/>
              <a:t> reported monthly/quarterly/yearly at the overall product level (DAU, MAU, Revenue, etc.)</a:t>
            </a:r>
          </a:p>
          <a:p>
            <a:pPr lvl="1">
              <a:buFont typeface="Arial" panose="020B0604020202020204" pitchFamily="34" charset="0"/>
              <a:buChar char="•"/>
            </a:pPr>
            <a:r>
              <a:rPr lang="en-US" dirty="0"/>
              <a:t>OEC is a </a:t>
            </a:r>
            <a:r>
              <a:rPr lang="en-US" u="sng" dirty="0"/>
              <a:t>leading metric</a:t>
            </a:r>
            <a:r>
              <a:rPr lang="en-US" dirty="0"/>
              <a:t> measured during the experiment (e.g. 2 weeks) at user level, which is indicative of long term increase in KPIs</a:t>
            </a:r>
          </a:p>
          <a:p>
            <a:pPr>
              <a:buFont typeface="Arial" panose="020B0604020202020204" pitchFamily="34" charset="0"/>
              <a:buChar char="•"/>
            </a:pPr>
            <a:r>
              <a:rPr lang="en-US" dirty="0"/>
              <a:t>Designing a good OEC is hard</a:t>
            </a:r>
          </a:p>
          <a:p>
            <a:pPr lvl="2"/>
            <a:r>
              <a:rPr lang="en-US" dirty="0"/>
              <a:t>Example: OEC for a search engine</a:t>
            </a:r>
          </a:p>
          <a:p>
            <a:pPr marL="0" indent="0" defTabSz="457200">
              <a:lnSpc>
                <a:spcPct val="100000"/>
              </a:lnSpc>
              <a:spcBef>
                <a:spcPts val="0"/>
              </a:spcBef>
              <a:spcAft>
                <a:spcPts val="0"/>
              </a:spcAft>
              <a:buClrTx/>
              <a:buSzTx/>
              <a:buNone/>
            </a:pPr>
            <a:endParaRPr lang="en-US" sz="1500" dirty="0">
              <a:solidFill>
                <a:prstClr val="black">
                  <a:lumMod val="75000"/>
                  <a:lumOff val="25000"/>
                </a:prstClr>
              </a:solidFill>
              <a:hlinkClick r:id="rId3"/>
            </a:endParaRPr>
          </a:p>
        </p:txBody>
      </p:sp>
      <p:sp>
        <p:nvSpPr>
          <p:cNvPr id="5" name="Slide Number Placeholder 4">
            <a:extLst>
              <a:ext uri="{FF2B5EF4-FFF2-40B4-BE49-F238E27FC236}">
                <a16:creationId xmlns:a16="http://schemas.microsoft.com/office/drawing/2014/main" id="{62AB8FE9-31AA-41F5-94F8-A7DE2CF3BEB3}"/>
              </a:ext>
            </a:extLst>
          </p:cNvPr>
          <p:cNvSpPr>
            <a:spLocks noGrp="1"/>
          </p:cNvSpPr>
          <p:nvPr>
            <p:ph type="sldNum" sz="quarter" idx="12"/>
          </p:nvPr>
        </p:nvSpPr>
        <p:spPr/>
        <p:txBody>
          <a:bodyPr/>
          <a:lstStyle/>
          <a:p>
            <a:fld id="{629637A9-119A-49DA-BD12-AAC58B377D80}" type="slidenum">
              <a:rPr lang="en-US" smtClean="0"/>
              <a:pPr/>
              <a:t>5</a:t>
            </a:fld>
            <a:endParaRPr lang="en-US" dirty="0"/>
          </a:p>
        </p:txBody>
      </p:sp>
      <p:sp>
        <p:nvSpPr>
          <p:cNvPr id="4" name="Rectangle 3"/>
          <p:cNvSpPr/>
          <p:nvPr/>
        </p:nvSpPr>
        <p:spPr>
          <a:xfrm>
            <a:off x="7905122" y="5613904"/>
            <a:ext cx="4286878" cy="707886"/>
          </a:xfrm>
          <a:prstGeom prst="rect">
            <a:avLst/>
          </a:prstGeom>
        </p:spPr>
        <p:txBody>
          <a:bodyPr wrap="square">
            <a:spAutoFit/>
          </a:bodyPr>
          <a:lstStyle/>
          <a:p>
            <a:pPr lvl="0"/>
            <a:r>
              <a:rPr lang="en-US" sz="1000" dirty="0">
                <a:solidFill>
                  <a:prstClr val="black">
                    <a:lumMod val="75000"/>
                    <a:lumOff val="25000"/>
                  </a:prstClr>
                </a:solidFill>
                <a:hlinkClick r:id="rId3"/>
              </a:rPr>
              <a:t>http://www.exp-platform.com/Pages/hippo_long.aspx</a:t>
            </a:r>
            <a:endParaRPr lang="en-US" sz="1000" dirty="0">
              <a:solidFill>
                <a:prstClr val="black">
                  <a:lumMod val="75000"/>
                  <a:lumOff val="25000"/>
                </a:prstClr>
              </a:solidFill>
            </a:endParaRPr>
          </a:p>
          <a:p>
            <a:pPr lvl="0"/>
            <a:r>
              <a:rPr lang="en-US" sz="1000" dirty="0">
                <a:solidFill>
                  <a:prstClr val="black">
                    <a:lumMod val="75000"/>
                    <a:lumOff val="25000"/>
                  </a:prstClr>
                </a:solidFill>
                <a:hlinkClick r:id="rId4"/>
              </a:rPr>
              <a:t>http://bit.ly/expUnexpected</a:t>
            </a:r>
            <a:endParaRPr lang="en-US" sz="1000" dirty="0">
              <a:solidFill>
                <a:prstClr val="black">
                  <a:lumMod val="75000"/>
                  <a:lumOff val="25000"/>
                </a:prstClr>
              </a:solidFill>
            </a:endParaRPr>
          </a:p>
          <a:p>
            <a:pPr lvl="0"/>
            <a:r>
              <a:rPr lang="en-US" sz="1000" dirty="0">
                <a:solidFill>
                  <a:prstClr val="black">
                    <a:lumMod val="75000"/>
                    <a:lumOff val="25000"/>
                  </a:prstClr>
                </a:solidFill>
                <a:hlinkClick r:id="rId5"/>
              </a:rPr>
              <a:t>http://www.exp-platform.com/Pages/PuzzlingOutcomesExplained.aspx</a:t>
            </a:r>
            <a:endParaRPr lang="en-US" sz="1000" dirty="0">
              <a:solidFill>
                <a:prstClr val="black">
                  <a:lumMod val="75000"/>
                  <a:lumOff val="25000"/>
                </a:prstClr>
              </a:solidFill>
            </a:endParaRPr>
          </a:p>
          <a:p>
            <a:pPr lvl="0"/>
            <a:r>
              <a:rPr lang="en-US" sz="1000" dirty="0">
                <a:solidFill>
                  <a:prstClr val="black">
                    <a:lumMod val="75000"/>
                    <a:lumOff val="25000"/>
                  </a:prstClr>
                </a:solidFill>
                <a:hlinkClick r:id="rId6"/>
              </a:rPr>
              <a:t>http://www.exp-platform.com/Documents/2016CIKM_MeasuringMetrics.pdf  </a:t>
            </a:r>
            <a:endParaRPr lang="en-US" sz="1000" dirty="0">
              <a:solidFill>
                <a:prstClr val="black">
                  <a:lumMod val="75000"/>
                  <a:lumOff val="25000"/>
                </a:prstClr>
              </a:solidFill>
            </a:endParaRPr>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Tree>
    <p:extLst>
      <p:ext uri="{BB962C8B-B14F-4D97-AF65-F5344CB8AC3E}">
        <p14:creationId xmlns:p14="http://schemas.microsoft.com/office/powerpoint/2010/main" val="283503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OEC for Search</a:t>
            </a:r>
          </a:p>
        </p:txBody>
      </p:sp>
      <p:sp>
        <p:nvSpPr>
          <p:cNvPr id="3" name="Content Placeholder 2"/>
          <p:cNvSpPr>
            <a:spLocks noGrp="1"/>
          </p:cNvSpPr>
          <p:nvPr>
            <p:ph idx="1"/>
          </p:nvPr>
        </p:nvSpPr>
        <p:spPr>
          <a:xfrm>
            <a:off x="622169" y="1321080"/>
            <a:ext cx="11227324" cy="4944638"/>
          </a:xfrm>
        </p:spPr>
        <p:txBody>
          <a:bodyPr>
            <a:normAutofit/>
          </a:bodyPr>
          <a:lstStyle/>
          <a:p>
            <a:pPr>
              <a:buFont typeface="Arial" panose="020B0604020202020204" pitchFamily="34" charset="0"/>
              <a:buChar char="•"/>
            </a:pPr>
            <a:r>
              <a:rPr lang="en-US" dirty="0"/>
              <a:t>The two key search engine (Bing, Google) KPIs are Query Share (distinct queries) and Revenue</a:t>
            </a:r>
          </a:p>
          <a:p>
            <a:pPr>
              <a:buFont typeface="Arial" panose="020B0604020202020204" pitchFamily="34" charset="0"/>
              <a:buChar char="•"/>
            </a:pPr>
            <a:r>
              <a:rPr lang="en-US" dirty="0"/>
              <a:t>Should OEC be Queries/User and Revenue/User?</a:t>
            </a:r>
          </a:p>
          <a:p>
            <a:pPr>
              <a:buFont typeface="Arial" panose="020B0604020202020204" pitchFamily="34" charset="0"/>
              <a:buChar char="•"/>
            </a:pPr>
            <a:endParaRPr lang="en-US" dirty="0"/>
          </a:p>
          <a:p>
            <a:pPr>
              <a:buFont typeface="Arial" panose="020B0604020202020204" pitchFamily="34" charset="0"/>
              <a:buChar char="•"/>
            </a:pPr>
            <a:r>
              <a:rPr lang="en-US" dirty="0"/>
              <a:t>Example:</a:t>
            </a:r>
          </a:p>
          <a:p>
            <a:pPr lvl="1">
              <a:buFont typeface="Arial" panose="020B0604020202020204" pitchFamily="34" charset="0"/>
              <a:buChar char="•"/>
            </a:pPr>
            <a:r>
              <a:rPr lang="en-US" dirty="0"/>
              <a:t>A ranking bug in an experiment resulted in very poor search results</a:t>
            </a:r>
          </a:p>
          <a:p>
            <a:pPr lvl="1">
              <a:buFont typeface="Arial" panose="020B0604020202020204" pitchFamily="34" charset="0"/>
              <a:buChar char="•"/>
            </a:pPr>
            <a:r>
              <a:rPr lang="en-US" dirty="0"/>
              <a:t>Degraded (algorithmic) search results cause users to search more to complete </a:t>
            </a:r>
            <a:br>
              <a:rPr lang="en-US" dirty="0"/>
            </a:br>
            <a:r>
              <a:rPr lang="en-US" dirty="0"/>
              <a:t>their task, and ads appear more relevant</a:t>
            </a:r>
          </a:p>
          <a:p>
            <a:pPr lvl="1">
              <a:buFont typeface="Arial" panose="020B0604020202020204" pitchFamily="34" charset="0"/>
              <a:buChar char="•"/>
            </a:pPr>
            <a:r>
              <a:rPr lang="en-US" dirty="0"/>
              <a:t>Distinct queries went up over 10%, and revenue went up over 30%</a:t>
            </a:r>
          </a:p>
          <a:p>
            <a:pPr>
              <a:buFont typeface="Arial" panose="020B0604020202020204" pitchFamily="34" charset="0"/>
              <a:buChar char="•"/>
            </a:pPr>
            <a:endParaRPr lang="en-US" dirty="0"/>
          </a:p>
          <a:p>
            <a:pPr>
              <a:buFont typeface="Arial" panose="020B0604020202020204" pitchFamily="34" charset="0"/>
              <a:buChar char="•"/>
            </a:pPr>
            <a:r>
              <a:rPr lang="en-US" dirty="0"/>
              <a:t>What metrics should be in the OEC for a search engine?</a:t>
            </a:r>
          </a:p>
        </p:txBody>
      </p:sp>
      <p:sp>
        <p:nvSpPr>
          <p:cNvPr id="5" name="Slide Number Placeholder 4"/>
          <p:cNvSpPr>
            <a:spLocks noGrp="1"/>
          </p:cNvSpPr>
          <p:nvPr>
            <p:ph type="sldNum" sz="quarter" idx="12"/>
          </p:nvPr>
        </p:nvSpPr>
        <p:spPr/>
        <p:txBody>
          <a:bodyPr/>
          <a:lstStyle/>
          <a:p>
            <a:fld id="{629637A9-119A-49DA-BD12-AAC58B377D80}" type="slidenum">
              <a:rPr lang="en-US" smtClean="0"/>
              <a:pPr/>
              <a:t>6</a:t>
            </a:fld>
            <a:endParaRPr lang="en-US" dirty="0"/>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
        <p:nvSpPr>
          <p:cNvPr id="7" name="Rectangle 6">
            <a:extLst>
              <a:ext uri="{FF2B5EF4-FFF2-40B4-BE49-F238E27FC236}">
                <a16:creationId xmlns:a16="http://schemas.microsoft.com/office/drawing/2014/main" id="{FBE0D972-9DEC-4EDB-A8A6-BAB98FA7BF12}"/>
              </a:ext>
            </a:extLst>
          </p:cNvPr>
          <p:cNvSpPr/>
          <p:nvPr/>
        </p:nvSpPr>
        <p:spPr>
          <a:xfrm>
            <a:off x="8069246" y="6019497"/>
            <a:ext cx="4075862" cy="246221"/>
          </a:xfrm>
          <a:prstGeom prst="rect">
            <a:avLst/>
          </a:prstGeom>
        </p:spPr>
        <p:txBody>
          <a:bodyPr wrap="square">
            <a:spAutoFit/>
          </a:bodyPr>
          <a:lstStyle/>
          <a:p>
            <a:pPr lvl="0"/>
            <a:r>
              <a:rPr lang="en-US" sz="1000" dirty="0">
                <a:solidFill>
                  <a:prstClr val="black">
                    <a:lumMod val="75000"/>
                    <a:lumOff val="25000"/>
                  </a:prstClr>
                </a:solidFill>
                <a:hlinkClick r:id="rId3"/>
              </a:rPr>
              <a:t>http://www.exp-platform.com/Pages/PuzzlingOutcomesExplained.aspx</a:t>
            </a:r>
            <a:endParaRPr lang="en-US" sz="1000" dirty="0">
              <a:solidFill>
                <a:prstClr val="black">
                  <a:lumMod val="75000"/>
                  <a:lumOff val="25000"/>
                </a:prstClr>
              </a:solidFill>
            </a:endParaRPr>
          </a:p>
        </p:txBody>
      </p:sp>
    </p:spTree>
    <p:extLst>
      <p:ext uri="{BB962C8B-B14F-4D97-AF65-F5344CB8AC3E}">
        <p14:creationId xmlns:p14="http://schemas.microsoft.com/office/powerpoint/2010/main" val="367447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OEC for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a:t>Analyzing queries per month, we have</a:t>
                </a:r>
                <a:br>
                  <a:rPr lang="en-US" dirty="0"/>
                </a:br>
                <a:br>
                  <a:rPr lang="en-US" dirty="0"/>
                </a:br>
                <a14:m>
                  <m:oMath xmlns:m="http://schemas.openxmlformats.org/officeDocument/2006/math">
                    <m:f>
                      <m:fPr>
                        <m:ctrlPr>
                          <a:rPr lang="en-US" i="1">
                            <a:latin typeface="Cambria Math" panose="02040503050406030204" pitchFamily="18" charset="0"/>
                          </a:rPr>
                        </m:ctrlPr>
                      </m:fPr>
                      <m:num>
                        <m:r>
                          <a:rPr lang="en-US" i="1">
                            <a:latin typeface="Cambria Math"/>
                          </a:rPr>
                          <m:t>𝑄𝑢𝑒𝑟𝑖𝑒𝑠</m:t>
                        </m:r>
                      </m:num>
                      <m:den>
                        <m:r>
                          <a:rPr lang="en-US" i="1">
                            <a:latin typeface="Cambria Math"/>
                          </a:rPr>
                          <m:t>𝑀𝑜𝑛𝑡h</m:t>
                        </m:r>
                      </m:den>
                    </m:f>
                    <m:r>
                      <a:rPr lang="en-US" i="1">
                        <a:latin typeface="Cambria Math"/>
                      </a:rPr>
                      <m:t> =</m:t>
                    </m:r>
                    <m:f>
                      <m:fPr>
                        <m:ctrlPr>
                          <a:rPr lang="en-US" i="1">
                            <a:latin typeface="Cambria Math" panose="02040503050406030204" pitchFamily="18" charset="0"/>
                          </a:rPr>
                        </m:ctrlPr>
                      </m:fPr>
                      <m:num>
                        <m:r>
                          <a:rPr lang="en-US" i="1">
                            <a:latin typeface="Cambria Math"/>
                          </a:rPr>
                          <m:t>𝑄𝑢𝑒𝑟𝑖𝑒𝑠</m:t>
                        </m:r>
                      </m:num>
                      <m:den>
                        <m:r>
                          <a:rPr lang="en-US" i="1">
                            <a:latin typeface="Cambria Math"/>
                          </a:rPr>
                          <m:t>𝑆𝑒𝑠𝑠𝑖𝑜𝑛</m:t>
                        </m:r>
                      </m:den>
                    </m:f>
                    <m:r>
                      <a:rPr lang="en-US" i="1">
                        <a:latin typeface="Cambria Math"/>
                      </a:rPr>
                      <m:t>× </m:t>
                    </m:r>
                    <m:f>
                      <m:fPr>
                        <m:ctrlPr>
                          <a:rPr lang="en-US" i="1">
                            <a:latin typeface="Cambria Math" panose="02040503050406030204" pitchFamily="18" charset="0"/>
                          </a:rPr>
                        </m:ctrlPr>
                      </m:fPr>
                      <m:num>
                        <m:r>
                          <a:rPr lang="en-US" i="1">
                            <a:latin typeface="Cambria Math"/>
                          </a:rPr>
                          <m:t>𝑆𝑒𝑠𝑠𝑖𝑜𝑛𝑠</m:t>
                        </m:r>
                      </m:num>
                      <m:den>
                        <m:r>
                          <a:rPr lang="en-US" i="1">
                            <a:latin typeface="Cambria Math"/>
                          </a:rPr>
                          <m:t>𝑈𝑠𝑒𝑟</m:t>
                        </m:r>
                      </m:den>
                    </m:f>
                    <m:r>
                      <a:rPr lang="en-US" i="1">
                        <a:latin typeface="Cambria Math"/>
                      </a:rPr>
                      <m:t>×</m:t>
                    </m:r>
                    <m:f>
                      <m:fPr>
                        <m:ctrlPr>
                          <a:rPr lang="en-US" i="1">
                            <a:latin typeface="Cambria Math" panose="02040503050406030204" pitchFamily="18" charset="0"/>
                          </a:rPr>
                        </m:ctrlPr>
                      </m:fPr>
                      <m:num>
                        <m:r>
                          <a:rPr lang="en-US" i="1">
                            <a:latin typeface="Cambria Math"/>
                          </a:rPr>
                          <m:t>𝑈𝑠𝑒𝑟𝑠</m:t>
                        </m:r>
                      </m:num>
                      <m:den>
                        <m:r>
                          <a:rPr lang="en-US" i="1">
                            <a:latin typeface="Cambria Math"/>
                          </a:rPr>
                          <m:t>𝑀𝑜𝑛𝑡h</m:t>
                        </m:r>
                      </m:den>
                    </m:f>
                  </m:oMath>
                </a14:m>
                <a:endParaRPr lang="en-US" dirty="0"/>
              </a:p>
              <a:p>
                <a:pPr marL="517525" lvl="1" indent="0">
                  <a:buNone/>
                </a:pPr>
                <a:br>
                  <a:rPr lang="en-US" dirty="0"/>
                </a:br>
                <a:r>
                  <a:rPr lang="en-US" dirty="0"/>
                  <a:t>where a session begins with a query and ends with 30-minutes of inactivity. </a:t>
                </a:r>
                <a:br>
                  <a:rPr lang="en-US" dirty="0"/>
                </a:br>
                <a:r>
                  <a:rPr lang="en-US" dirty="0"/>
                  <a:t> (Ideally, we would look at tasks, not sessions).</a:t>
                </a:r>
              </a:p>
              <a:p>
                <a:pPr>
                  <a:buFont typeface="Arial" panose="020B0604020202020204" pitchFamily="34" charset="0"/>
                  <a:buChar char="•"/>
                </a:pPr>
                <a:r>
                  <a:rPr lang="en-US" dirty="0"/>
                  <a:t>In a controlled experiment, the variants get (approximately) the same number of users by design, so the last term is about equal</a:t>
                </a:r>
              </a:p>
              <a:p>
                <a:pPr>
                  <a:buFont typeface="Arial" panose="020B0604020202020204" pitchFamily="34" charset="0"/>
                  <a:buChar char="•"/>
                </a:pPr>
                <a:r>
                  <a:rPr lang="en-US" dirty="0"/>
                  <a:t>Key observation: we want users to find answers and complete tasks quickly, so queries/session should be smaller</a:t>
                </a:r>
              </a:p>
              <a:p>
                <a:pPr>
                  <a:buFont typeface="Arial" panose="020B0604020202020204" pitchFamily="34" charset="0"/>
                  <a:buChar char="•"/>
                </a:pPr>
                <a:r>
                  <a:rPr lang="en-US" dirty="0"/>
                  <a:t>The OEC should therefore be based on the middle term: Sessions/User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520" t="-18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29637A9-119A-49DA-BD12-AAC58B377D80}" type="slidenum">
              <a:rPr lang="en-US" smtClean="0"/>
              <a:pPr/>
              <a:t>7</a:t>
            </a:fld>
            <a:endParaRPr lang="en-US" dirty="0"/>
          </a:p>
        </p:txBody>
      </p:sp>
      <p:sp>
        <p:nvSpPr>
          <p:cNvPr id="6" name="Oval 5"/>
          <p:cNvSpPr/>
          <p:nvPr/>
        </p:nvSpPr>
        <p:spPr bwMode="auto">
          <a:xfrm>
            <a:off x="6300495" y="1580252"/>
            <a:ext cx="1463040" cy="1463040"/>
          </a:xfrm>
          <a:prstGeom prst="ellipse">
            <a:avLst/>
          </a:prstGeom>
          <a:solidFill>
            <a:srgbClr val="92D050">
              <a:alpha val="65000"/>
            </a:srgbClr>
          </a:solidFill>
          <a:ln w="31750">
            <a:solidFill>
              <a:schemeClr val="accent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 name="TextBox 6"/>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Tree>
    <p:extLst>
      <p:ext uri="{BB962C8B-B14F-4D97-AF65-F5344CB8AC3E}">
        <p14:creationId xmlns:p14="http://schemas.microsoft.com/office/powerpoint/2010/main" val="1074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9A78-A773-461E-8A15-2ECC20C7EA39}"/>
              </a:ext>
            </a:extLst>
          </p:cNvPr>
          <p:cNvSpPr>
            <a:spLocks noGrp="1"/>
          </p:cNvSpPr>
          <p:nvPr>
            <p:ph type="title"/>
          </p:nvPr>
        </p:nvSpPr>
        <p:spPr/>
        <p:txBody>
          <a:bodyPr/>
          <a:lstStyle/>
          <a:p>
            <a:r>
              <a:rPr lang="en-US" dirty="0"/>
              <a:t>OEC for Search: Sensitivity</a:t>
            </a:r>
          </a:p>
        </p:txBody>
      </p:sp>
      <p:sp>
        <p:nvSpPr>
          <p:cNvPr id="5" name="Slide Number Placeholder 4">
            <a:extLst>
              <a:ext uri="{FF2B5EF4-FFF2-40B4-BE49-F238E27FC236}">
                <a16:creationId xmlns:a16="http://schemas.microsoft.com/office/drawing/2014/main" id="{C23C0FE7-51D1-4547-AA9B-470BF5BEE3C3}"/>
              </a:ext>
            </a:extLst>
          </p:cNvPr>
          <p:cNvSpPr>
            <a:spLocks noGrp="1"/>
          </p:cNvSpPr>
          <p:nvPr>
            <p:ph type="sldNum" sz="quarter" idx="12"/>
          </p:nvPr>
        </p:nvSpPr>
        <p:spPr/>
        <p:txBody>
          <a:bodyPr/>
          <a:lstStyle/>
          <a:p>
            <a:fld id="{629637A9-119A-49DA-BD12-AAC58B377D80}" type="slidenum">
              <a:rPr lang="en-US" smtClean="0"/>
              <a:pPr/>
              <a:t>8</a:t>
            </a:fld>
            <a:endParaRPr lang="en-US" dirty="0"/>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
        <p:nvSpPr>
          <p:cNvPr id="7" name="Rectangle 6"/>
          <p:cNvSpPr/>
          <p:nvPr/>
        </p:nvSpPr>
        <p:spPr>
          <a:xfrm>
            <a:off x="8098804" y="6001988"/>
            <a:ext cx="4163786" cy="246221"/>
          </a:xfrm>
          <a:prstGeom prst="rect">
            <a:avLst/>
          </a:prstGeom>
        </p:spPr>
        <p:txBody>
          <a:bodyPr wrap="square">
            <a:spAutoFit/>
          </a:bodyPr>
          <a:lstStyle/>
          <a:p>
            <a:pPr lvl="0"/>
            <a:r>
              <a:rPr lang="en-US" sz="1000" dirty="0">
                <a:solidFill>
                  <a:prstClr val="black">
                    <a:lumMod val="75000"/>
                    <a:lumOff val="25000"/>
                  </a:prstClr>
                </a:solidFill>
                <a:hlinkClick r:id="rId3"/>
              </a:rPr>
              <a:t>http://www.exp-platform.com/Pages/PuzzlingOutcomesExplained.aspx</a:t>
            </a:r>
            <a:r>
              <a:rPr lang="en-US" sz="1000" dirty="0">
                <a:solidFill>
                  <a:prstClr val="black">
                    <a:lumMod val="75000"/>
                    <a:lumOff val="25000"/>
                  </a:prstClr>
                </a:solidFill>
              </a:rPr>
              <a:t>  </a:t>
            </a:r>
          </a:p>
        </p:txBody>
      </p:sp>
      <p:sp>
        <p:nvSpPr>
          <p:cNvPr id="4" name="Rectangle 3"/>
          <p:cNvSpPr/>
          <p:nvPr/>
        </p:nvSpPr>
        <p:spPr>
          <a:xfrm>
            <a:off x="460714" y="1384286"/>
            <a:ext cx="11086517" cy="3046988"/>
          </a:xfrm>
          <a:prstGeom prst="rect">
            <a:avLst/>
          </a:prstGeom>
        </p:spPr>
        <p:txBody>
          <a:bodyPr wrap="square">
            <a:spAutoFit/>
          </a:bodyPr>
          <a:lstStyle/>
          <a:p>
            <a:pPr marL="486918" lvl="1" indent="-285750" fontAlgn="ctr">
              <a:buFont typeface="Arial" panose="020B0604020202020204" pitchFamily="34" charset="0"/>
              <a:buChar char="•"/>
            </a:pPr>
            <a:r>
              <a:rPr lang="en-US" sz="2400" dirty="0">
                <a:solidFill>
                  <a:schemeClr val="tx1">
                    <a:lumMod val="75000"/>
                    <a:lumOff val="25000"/>
                  </a:schemeClr>
                </a:solidFill>
              </a:rPr>
              <a:t>While Sessions/User has great directionality, it rarely moves in our experiments</a:t>
            </a:r>
            <a:endParaRPr lang="en-US" sz="2000" b="1" dirty="0"/>
          </a:p>
          <a:p>
            <a:pPr marL="944118" lvl="2" indent="-285750" fontAlgn="ctr">
              <a:buFont typeface="Arial" panose="020B0604020202020204" pitchFamily="34" charset="0"/>
              <a:buChar char="•"/>
            </a:pPr>
            <a:r>
              <a:rPr lang="en-US" sz="2000" dirty="0">
                <a:solidFill>
                  <a:schemeClr val="tx1">
                    <a:lumMod val="75000"/>
                    <a:lumOff val="25000"/>
                  </a:schemeClr>
                </a:solidFill>
              </a:rPr>
              <a:t>Both because it is hard to change the pattern of user visits in a short term experiment, and because of its statistical properties</a:t>
            </a:r>
          </a:p>
          <a:p>
            <a:pPr marL="944118" lvl="2" indent="-285750" fontAlgn="ctr">
              <a:buFont typeface="Arial" panose="020B0604020202020204" pitchFamily="34" charset="0"/>
              <a:buChar char="•"/>
            </a:pPr>
            <a:r>
              <a:rPr lang="en-US" sz="2000" dirty="0">
                <a:solidFill>
                  <a:schemeClr val="tx1">
                    <a:lumMod val="75000"/>
                    <a:lumOff val="25000"/>
                  </a:schemeClr>
                </a:solidFill>
              </a:rPr>
              <a:t>More on this later in the tutorial</a:t>
            </a:r>
          </a:p>
          <a:p>
            <a:pPr marL="486918" lvl="1" indent="-285750" fontAlgn="ctr">
              <a:buFont typeface="Arial" panose="020B0604020202020204" pitchFamily="34" charset="0"/>
              <a:buChar char="•"/>
            </a:pPr>
            <a:endParaRPr lang="en-US" sz="2000" dirty="0">
              <a:solidFill>
                <a:schemeClr val="tx1">
                  <a:lumMod val="75000"/>
                  <a:lumOff val="25000"/>
                </a:schemeClr>
              </a:solidFill>
            </a:endParaRPr>
          </a:p>
          <a:p>
            <a:pPr marL="486918" lvl="1" indent="-285750" fontAlgn="ctr">
              <a:buFont typeface="Arial" panose="020B0604020202020204" pitchFamily="34" charset="0"/>
              <a:buChar char="•"/>
            </a:pPr>
            <a:r>
              <a:rPr lang="en-US" sz="2400" dirty="0">
                <a:solidFill>
                  <a:schemeClr val="tx1">
                    <a:lumMod val="75000"/>
                    <a:lumOff val="25000"/>
                  </a:schemeClr>
                </a:solidFill>
              </a:rPr>
              <a:t>The Search OEC we developed includes Sessions/User, but also adds other more sensitive surrogate metrics that are predictive of Sessions/User movement. </a:t>
            </a:r>
          </a:p>
          <a:p>
            <a:pPr marL="944118" lvl="2" indent="-285750" fontAlgn="ctr">
              <a:buFont typeface="Arial" panose="020B0604020202020204" pitchFamily="34" charset="0"/>
              <a:buChar char="•"/>
            </a:pPr>
            <a:r>
              <a:rPr lang="en-US" sz="2000" dirty="0">
                <a:solidFill>
                  <a:schemeClr val="tx1">
                    <a:lumMod val="75000"/>
                    <a:lumOff val="25000"/>
                  </a:schemeClr>
                </a:solidFill>
              </a:rPr>
              <a:t>Surrogates are based on the concept of </a:t>
            </a:r>
            <a:r>
              <a:rPr lang="en-US" sz="2000" i="1" dirty="0">
                <a:solidFill>
                  <a:schemeClr val="tx1">
                    <a:lumMod val="75000"/>
                    <a:lumOff val="25000"/>
                  </a:schemeClr>
                </a:solidFill>
              </a:rPr>
              <a:t>search success</a:t>
            </a:r>
            <a:r>
              <a:rPr lang="en-US" sz="2000" dirty="0">
                <a:solidFill>
                  <a:schemeClr val="tx1">
                    <a:lumMod val="75000"/>
                    <a:lumOff val="25000"/>
                  </a:schemeClr>
                </a:solidFill>
              </a:rPr>
              <a:t> - how successful were users in their search tasks?</a:t>
            </a:r>
            <a:endParaRPr lang="en-US" dirty="0">
              <a:solidFill>
                <a:schemeClr val="tx1">
                  <a:lumMod val="75000"/>
                  <a:lumOff val="25000"/>
                </a:schemeClr>
              </a:solidFill>
            </a:endParaRPr>
          </a:p>
        </p:txBody>
      </p:sp>
    </p:spTree>
    <p:extLst>
      <p:ext uri="{BB962C8B-B14F-4D97-AF65-F5344CB8AC3E}">
        <p14:creationId xmlns:p14="http://schemas.microsoft.com/office/powerpoint/2010/main" val="30154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OEC Examples</a:t>
            </a:r>
          </a:p>
        </p:txBody>
      </p:sp>
      <p:sp>
        <p:nvSpPr>
          <p:cNvPr id="3" name="Content Placeholder 2"/>
          <p:cNvSpPr>
            <a:spLocks noGrp="1"/>
          </p:cNvSpPr>
          <p:nvPr>
            <p:ph idx="1"/>
          </p:nvPr>
        </p:nvSpPr>
        <p:spPr>
          <a:xfrm>
            <a:off x="622169" y="1332804"/>
            <a:ext cx="11227324" cy="4725068"/>
          </a:xfrm>
        </p:spPr>
        <p:txBody>
          <a:bodyPr>
            <a:normAutofit/>
          </a:bodyPr>
          <a:lstStyle/>
          <a:p>
            <a:pPr lvl="0">
              <a:buFont typeface="Arial" panose="020B0604020202020204" pitchFamily="34" charset="0"/>
              <a:buChar char="•"/>
            </a:pPr>
            <a:r>
              <a:rPr lang="en-US" dirty="0"/>
              <a:t>Netflix: </a:t>
            </a:r>
          </a:p>
          <a:p>
            <a:pPr lvl="1">
              <a:buFont typeface="Arial" panose="020B0604020202020204" pitchFamily="34" charset="0"/>
              <a:buChar char="•"/>
            </a:pPr>
            <a:r>
              <a:rPr lang="en-US" dirty="0"/>
              <a:t>Subscription business</a:t>
            </a:r>
          </a:p>
          <a:p>
            <a:pPr lvl="1">
              <a:buFont typeface="Arial" panose="020B0604020202020204" pitchFamily="34" charset="0"/>
              <a:buChar char="•"/>
            </a:pPr>
            <a:r>
              <a:rPr lang="en-US" dirty="0"/>
              <a:t>KPI: Retention (i.e. the fraction of users who return month over month)</a:t>
            </a:r>
          </a:p>
          <a:p>
            <a:pPr lvl="1">
              <a:buFont typeface="Arial" panose="020B0604020202020204" pitchFamily="34" charset="0"/>
              <a:buChar char="•"/>
            </a:pPr>
            <a:r>
              <a:rPr lang="en-US" dirty="0"/>
              <a:t>OEC: Viewing Hours. Strong correlation between viewing hours and retention</a:t>
            </a:r>
          </a:p>
          <a:p>
            <a:pPr lvl="0">
              <a:buFont typeface="Arial" panose="020B0604020202020204" pitchFamily="34" charset="0"/>
              <a:buChar char="•"/>
            </a:pPr>
            <a:endParaRPr lang="en-US" dirty="0"/>
          </a:p>
          <a:p>
            <a:pPr lvl="0">
              <a:buFont typeface="Arial" panose="020B0604020202020204" pitchFamily="34" charset="0"/>
              <a:buChar char="•"/>
            </a:pPr>
            <a:r>
              <a:rPr lang="en-US" dirty="0"/>
              <a:t>Coursera: </a:t>
            </a:r>
          </a:p>
          <a:p>
            <a:pPr lvl="1">
              <a:buFont typeface="Arial" panose="020B0604020202020204" pitchFamily="34" charset="0"/>
              <a:buChar char="•"/>
            </a:pPr>
            <a:r>
              <a:rPr lang="en-US" dirty="0"/>
              <a:t>Care about course completion, make money by users pay for certifications</a:t>
            </a:r>
          </a:p>
          <a:p>
            <a:pPr lvl="1">
              <a:buFont typeface="Arial" panose="020B0604020202020204" pitchFamily="34" charset="0"/>
              <a:buChar char="•"/>
            </a:pPr>
            <a:r>
              <a:rPr lang="en-US" dirty="0"/>
              <a:t>KPIs: Course completions, # Certificates sold, Revenue</a:t>
            </a:r>
          </a:p>
          <a:p>
            <a:pPr lvl="1">
              <a:buFont typeface="Arial" panose="020B0604020202020204" pitchFamily="34" charset="0"/>
              <a:buChar char="•"/>
            </a:pPr>
            <a:r>
              <a:rPr lang="en-US" dirty="0"/>
              <a:t>OEC: Test completion </a:t>
            </a:r>
            <a:r>
              <a:rPr lang="en-US"/>
              <a:t>and Course </a:t>
            </a:r>
            <a:r>
              <a:rPr lang="en-US" dirty="0"/>
              <a:t>engagement. Predictive of course completion and certificates sold</a:t>
            </a:r>
          </a:p>
          <a:p>
            <a:pPr marL="0" indent="0">
              <a:buNone/>
            </a:pPr>
            <a:endParaRPr lang="en-US" dirty="0"/>
          </a:p>
        </p:txBody>
      </p:sp>
      <p:sp>
        <p:nvSpPr>
          <p:cNvPr id="4" name="Date Placeholder 3"/>
          <p:cNvSpPr>
            <a:spLocks noGrp="1"/>
          </p:cNvSpPr>
          <p:nvPr>
            <p:ph type="dt" sz="half" idx="10"/>
          </p:nvPr>
        </p:nvSpPr>
        <p:spPr/>
        <p:txBody>
          <a:bodyPr/>
          <a:lstStyle/>
          <a:p>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9</a:t>
            </a:fld>
            <a:endParaRPr lang="en-US" dirty="0"/>
          </a:p>
        </p:txBody>
      </p:sp>
      <p:sp>
        <p:nvSpPr>
          <p:cNvPr id="6" name="Rectangle 5"/>
          <p:cNvSpPr/>
          <p:nvPr/>
        </p:nvSpPr>
        <p:spPr>
          <a:xfrm>
            <a:off x="6781800" y="6012607"/>
            <a:ext cx="5216769" cy="253916"/>
          </a:xfrm>
          <a:prstGeom prst="rect">
            <a:avLst/>
          </a:prstGeom>
        </p:spPr>
        <p:txBody>
          <a:bodyPr wrap="square">
            <a:spAutoFit/>
          </a:bodyPr>
          <a:lstStyle/>
          <a:p>
            <a:pPr lvl="0"/>
            <a:r>
              <a:rPr lang="en-US" sz="1050" dirty="0"/>
              <a:t>Examples are from “Designing with Data: Improving the User Experience with A/B Testing”</a:t>
            </a:r>
          </a:p>
        </p:txBody>
      </p:sp>
    </p:spTree>
    <p:extLst>
      <p:ext uri="{BB962C8B-B14F-4D97-AF65-F5344CB8AC3E}">
        <p14:creationId xmlns:p14="http://schemas.microsoft.com/office/powerpoint/2010/main" val="282300817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227E962F45669488FC625FB9D680791" ma:contentTypeVersion="9" ma:contentTypeDescription="Create a new document." ma:contentTypeScope="" ma:versionID="392ecf0cacd4c901243a2fe2cb21972a">
  <xsd:schema xmlns:xsd="http://www.w3.org/2001/XMLSchema" xmlns:xs="http://www.w3.org/2001/XMLSchema" xmlns:p="http://schemas.microsoft.com/office/2006/metadata/properties" xmlns:ns1="http://schemas.microsoft.com/sharepoint/v3" xmlns:ns2="8395aee6-0e13-4a60-ae40-9dbf8651877d" xmlns:ns3="dda517a0-12e8-4ef3-847e-a7218ebedc48" targetNamespace="http://schemas.microsoft.com/office/2006/metadata/properties" ma:root="true" ma:fieldsID="24928e3eee396d383b837c7919c46dbd" ns1:_="" ns2:_="" ns3:_="">
    <xsd:import namespace="http://schemas.microsoft.com/sharepoint/v3"/>
    <xsd:import namespace="8395aee6-0e13-4a60-ae40-9dbf8651877d"/>
    <xsd:import namespace="dda517a0-12e8-4ef3-847e-a7218ebedc48"/>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95aee6-0e13-4a60-ae40-9dbf8651877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da517a0-12e8-4ef3-847e-a7218ebedc4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5F75E6-E987-4976-A0D5-440880A0A5AF}">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22EA083E-870C-4E53-9B89-51ACBA64C7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95aee6-0e13-4a60-ae40-9dbf8651877d"/>
    <ds:schemaRef ds:uri="dda517a0-12e8-4ef3-847e-a7218ebedc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4BC1B3-0B90-4F93-8D41-3CC98E31B2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45884</TotalTime>
  <Words>3068</Words>
  <Application>Microsoft Office PowerPoint</Application>
  <PresentationFormat>Widescreen</PresentationFormat>
  <Paragraphs>372</Paragraphs>
  <Slides>26</Slides>
  <Notes>26</Notes>
  <HiddenSlides>11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Calibri Light</vt:lpstr>
      <vt:lpstr>Cambria Math</vt:lpstr>
      <vt:lpstr>Courier New</vt:lpstr>
      <vt:lpstr>Segoe</vt:lpstr>
      <vt:lpstr>Segoe UI</vt:lpstr>
      <vt:lpstr>Segoe UI Light</vt:lpstr>
      <vt:lpstr>Wingdings</vt:lpstr>
      <vt:lpstr>Retrospect</vt:lpstr>
      <vt:lpstr>Designing Experimentation Metrics </vt:lpstr>
      <vt:lpstr>Importance of right metrics</vt:lpstr>
      <vt:lpstr>Experimentation Metrics Taxonomy</vt:lpstr>
      <vt:lpstr>Data Quality metrics</vt:lpstr>
      <vt:lpstr>OEC: Overall Evaluation Criteria</vt:lpstr>
      <vt:lpstr>OEC for Search</vt:lpstr>
      <vt:lpstr>OEC for Search</vt:lpstr>
      <vt:lpstr>OEC for Search: Sensitivity</vt:lpstr>
      <vt:lpstr>More OEC Examples</vt:lpstr>
      <vt:lpstr>How to come up with the right OEC?</vt:lpstr>
      <vt:lpstr>Experimentation Metrics Taxonomy</vt:lpstr>
      <vt:lpstr>Pitfalls in Metric Interpretation</vt:lpstr>
      <vt:lpstr>Pitfalls in Metric Interpretation</vt:lpstr>
      <vt:lpstr>Pitfalls in Metric Interpretation</vt:lpstr>
      <vt:lpstr>Pitfalls in Metric Interpretation</vt:lpstr>
      <vt:lpstr>Summary</vt:lpstr>
      <vt:lpstr>PowerPoint Presentation</vt:lpstr>
      <vt:lpstr>PowerPoint Presentation</vt:lpstr>
      <vt:lpstr>Other considerations</vt:lpstr>
      <vt:lpstr>Questions?</vt:lpstr>
      <vt:lpstr>OEC and Product KPIs</vt:lpstr>
      <vt:lpstr>SRM example: video experiment </vt:lpstr>
      <vt:lpstr>Challenges in designing a good OEC</vt:lpstr>
      <vt:lpstr>Deciding What to Ship</vt:lpstr>
      <vt:lpstr>Experiment Driven Decision Process</vt:lpstr>
      <vt:lpstr>OEC for Search: Sensitivity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Ronny Kohavi (EXP)</dc:creator>
  <cp:lastModifiedBy>Pavel Dmitriev</cp:lastModifiedBy>
  <cp:revision>478</cp:revision>
  <cp:lastPrinted>2016-12-03T20:27:35Z</cp:lastPrinted>
  <dcterms:created xsi:type="dcterms:W3CDTF">2014-02-11T00:22:00Z</dcterms:created>
  <dcterms:modified xsi:type="dcterms:W3CDTF">2017-08-06T23:12:33Z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0x0101004227E962F45669488FC625FB9D680791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padmitri@microsoft.com</vt:lpwstr>
  </property>
  <property fmtid="{D5CDD505-2E9C-101B-9397-08002B2CF9AE}" pid="7" name="MSIP_Label_f42aa342-8706-4288-bd11-ebb85995028c_SetDate">
    <vt:lpwstr>2017-08-03T17:13:10.4734608-07:00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